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1"/>
  </p:notesMasterIdLst>
  <p:sldIdLst>
    <p:sldId id="911" r:id="rId2"/>
    <p:sldId id="256" r:id="rId3"/>
    <p:sldId id="257" r:id="rId4"/>
    <p:sldId id="916" r:id="rId5"/>
    <p:sldId id="918" r:id="rId6"/>
    <p:sldId id="258" r:id="rId7"/>
    <p:sldId id="269" r:id="rId8"/>
    <p:sldId id="914" r:id="rId9"/>
    <p:sldId id="259" r:id="rId10"/>
    <p:sldId id="277" r:id="rId11"/>
    <p:sldId id="260" r:id="rId12"/>
    <p:sldId id="264" r:id="rId13"/>
    <p:sldId id="270" r:id="rId14"/>
    <p:sldId id="276" r:id="rId15"/>
    <p:sldId id="273" r:id="rId16"/>
    <p:sldId id="263" r:id="rId17"/>
    <p:sldId id="272" r:id="rId18"/>
    <p:sldId id="915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88"/>
    <p:restoredTop sz="93333"/>
  </p:normalViewPr>
  <p:slideViewPr>
    <p:cSldViewPr snapToGrid="0">
      <p:cViewPr varScale="1">
        <p:scale>
          <a:sx n="103" d="100"/>
          <a:sy n="103" d="100"/>
        </p:scale>
        <p:origin x="20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974D-529F-BD4C-82C9-D40D7BE96AE2}" type="datetimeFigureOut">
              <a:rPr lang="en-US" smtClean="0"/>
              <a:t>5/31/23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CECEB-09C9-FC4E-8C1D-1CC457A6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0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CEB-09C9-FC4E-8C1D-1CC457A686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6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CEB-09C9-FC4E-8C1D-1CC457A686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5/31/23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6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8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5/31/23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5/31/23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1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5/31/23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8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5/31/23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5/31/23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6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6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5/31/23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7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5/31/23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1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3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26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ea.europa.eu/highlights/restoring-floodplains-would-improve-stat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.hylandwood@qut.edu.au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.howard@griffith.edu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osophicaldisquisitions.blogspot.com/2014/01/rule-by-algorithm-big-data-and-threat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osophicaldisquisitions.blogspot.com/2014/01/rule-by-algorithm-big-data-and-threat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theconversation.com/chinas-only-now-revealed-crucial-covid-19-origins-data-earlier-disclosure-may-have-saved-us-3-years-of-political-argy-bargy-20234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os.csiro.au/in-a-changing-world-climate-adaptation-researchers-play-a-key-role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osingthegap.gov.au/national-agreement/priority-reform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C00EBE13-5E91-4EFE-823D-351FE987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Acknowledgment of Traditional Owners</a:t>
            </a:r>
          </a:p>
        </p:txBody>
      </p:sp>
      <p:sp>
        <p:nvSpPr>
          <p:cNvPr id="73" name="Content Placeholder 3">
            <a:extLst>
              <a:ext uri="{FF2B5EF4-FFF2-40B4-BE49-F238E27FC236}">
                <a16:creationId xmlns:a16="http://schemas.microsoft.com/office/drawing/2014/main" id="{D136B935-3362-4544-BBFF-D503EEC85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496720"/>
            <a:ext cx="5181599" cy="346751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indent="0">
              <a:lnSpc>
                <a:spcPct val="130000"/>
              </a:lnSpc>
              <a:buFont typeface="Corbel" panose="020B0503020204020204" pitchFamily="34" charset="0"/>
              <a:buNone/>
            </a:pPr>
            <a:r>
              <a:rPr lang="en-US" sz="1500"/>
              <a:t>I acknowledge the Turrbal &amp; Yugara as the First Nations owners of the lands where QUT now stands.</a:t>
            </a:r>
          </a:p>
          <a:p>
            <a:pPr indent="0">
              <a:lnSpc>
                <a:spcPct val="130000"/>
              </a:lnSpc>
              <a:buFont typeface="Corbel" panose="020B0503020204020204" pitchFamily="34" charset="0"/>
              <a:buNone/>
            </a:pPr>
            <a:r>
              <a:rPr lang="en-US" sz="1500"/>
              <a:t>I pay respect to their Elders, lores, customs &amp; creation spirits. I recognise that these lands have always been places of teaching, research &amp; learning. </a:t>
            </a:r>
          </a:p>
          <a:p>
            <a:pPr indent="0">
              <a:lnSpc>
                <a:spcPct val="130000"/>
              </a:lnSpc>
              <a:buFont typeface="Corbel" panose="020B0503020204020204" pitchFamily="34" charset="0"/>
              <a:buNone/>
            </a:pPr>
            <a:r>
              <a:rPr lang="en-US" sz="1500"/>
              <a:t>QUT acknowledges the important role Aboriginal &amp; Torres Strait Islander people play within the QUT community.</a:t>
            </a:r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4F4FEF-5A69-8142-B717-EBF97CB64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r="16213" b="-1"/>
          <a:stretch/>
        </p:blipFill>
        <p:spPr bwMode="auto"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7264C1-C304-3923-5B6A-054991C75B4A}"/>
              </a:ext>
            </a:extLst>
          </p:cNvPr>
          <p:cNvSpPr txBox="1"/>
          <p:nvPr/>
        </p:nvSpPr>
        <p:spPr>
          <a:xfrm>
            <a:off x="5539945" y="6230422"/>
            <a:ext cx="556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0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B68522-B222-0F2F-0997-260DC5F0A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466742"/>
              </p:ext>
            </p:extLst>
          </p:nvPr>
        </p:nvGraphicFramePr>
        <p:xfrm>
          <a:off x="315311" y="304798"/>
          <a:ext cx="11561378" cy="5498977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889727">
                  <a:extLst>
                    <a:ext uri="{9D8B030D-6E8A-4147-A177-3AD203B41FA5}">
                      <a16:colId xmlns:a16="http://schemas.microsoft.com/office/drawing/2014/main" val="1604562844"/>
                    </a:ext>
                  </a:extLst>
                </a:gridCol>
                <a:gridCol w="2260341">
                  <a:extLst>
                    <a:ext uri="{9D8B030D-6E8A-4147-A177-3AD203B41FA5}">
                      <a16:colId xmlns:a16="http://schemas.microsoft.com/office/drawing/2014/main" val="3597717225"/>
                    </a:ext>
                  </a:extLst>
                </a:gridCol>
                <a:gridCol w="2764221">
                  <a:extLst>
                    <a:ext uri="{9D8B030D-6E8A-4147-A177-3AD203B41FA5}">
                      <a16:colId xmlns:a16="http://schemas.microsoft.com/office/drawing/2014/main" val="773476505"/>
                    </a:ext>
                  </a:extLst>
                </a:gridCol>
                <a:gridCol w="3647089">
                  <a:extLst>
                    <a:ext uri="{9D8B030D-6E8A-4147-A177-3AD203B41FA5}">
                      <a16:colId xmlns:a16="http://schemas.microsoft.com/office/drawing/2014/main" val="1012005373"/>
                    </a:ext>
                  </a:extLst>
                </a:gridCol>
              </a:tblGrid>
              <a:tr h="5253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800" dirty="0">
                          <a:effectLst/>
                        </a:rPr>
                        <a:t>Movement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800" dirty="0">
                          <a:effectLst/>
                        </a:rPr>
                        <a:t>First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800" dirty="0">
                          <a:effectLst/>
                        </a:rPr>
                        <a:t>Second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Third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772422"/>
                  </a:ext>
                </a:extLst>
              </a:tr>
              <a:tr h="9881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 dirty="0">
                          <a:effectLst/>
                        </a:rPr>
                        <a:t>Dominant organisational forms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Communities, iron triangles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Networks, quasi-markets, advocacy coalitions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Ecosystems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2654125"/>
                  </a:ext>
                </a:extLst>
              </a:tr>
              <a:tr h="5253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>
                          <a:effectLst/>
                        </a:rPr>
                        <a:t>Locus of control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Centralised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Polycentric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Decentred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4156238"/>
                  </a:ext>
                </a:extLst>
              </a:tr>
              <a:tr h="871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 dirty="0">
                          <a:effectLst/>
                        </a:rPr>
                        <a:t>Leadership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Authority (formal and informal)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Meta-governance, orchestration, </a:t>
                      </a:r>
                      <a:r>
                        <a:rPr lang="en-AU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contractualism</a:t>
                      </a:r>
                      <a:r>
                        <a:rPr lang="en-A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(principal/agent)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Keystones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0865897"/>
                  </a:ext>
                </a:extLst>
              </a:tr>
              <a:tr h="8449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>
                          <a:effectLst/>
                        </a:rPr>
                        <a:t>Mobilising mechanism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Institutional leadership and rules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Collaboration and inducement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Seeding and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feeding 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4292965"/>
                  </a:ext>
                </a:extLst>
              </a:tr>
              <a:tr h="7482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 dirty="0">
                          <a:effectLst/>
                        </a:rPr>
                        <a:t>Form of interdependence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Hierarchical/vertical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Interactional/horizontal/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contractual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Radical/multidirectional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1741890"/>
                  </a:ext>
                </a:extLst>
              </a:tr>
              <a:tr h="9215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 dirty="0">
                          <a:effectLst/>
                        </a:rPr>
                        <a:t>Objectives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Coherence and stability</a:t>
                      </a:r>
                      <a:endParaRPr 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Flexibility, inclusion and responsiveness, instrumental value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Ecosystem services: provision, regulation, support, culture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810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9164B6-4A47-F5DD-C87C-C46DEF6FEE80}"/>
              </a:ext>
            </a:extLst>
          </p:cNvPr>
          <p:cNvSpPr txBox="1"/>
          <p:nvPr/>
        </p:nvSpPr>
        <p:spPr>
          <a:xfrm>
            <a:off x="1424151" y="5755375"/>
            <a:ext cx="9343697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AU" sz="1200" u="sng" dirty="0">
                <a:effectLst/>
                <a:ea typeface="Times New Roman" panose="02020603050405020304" pitchFamily="18" charset="0"/>
              </a:rPr>
              <a:t>Table 1: Three movements towards decentred policy action – (Howard &amp; Hyland-Wood, forthcoming, 2023)</a:t>
            </a:r>
            <a:endParaRPr lang="en-US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F4465-0D53-0E40-A3DA-6541B7B9D609}"/>
              </a:ext>
            </a:extLst>
          </p:cNvPr>
          <p:cNvSpPr txBox="1"/>
          <p:nvPr/>
        </p:nvSpPr>
        <p:spPr>
          <a:xfrm>
            <a:off x="241738" y="6053224"/>
            <a:ext cx="820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090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9" name="Rectangle 514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51" name="Freeform: Shape 515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53" name="Freeform: Shape 515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6CF8C-BF4C-D528-8D88-67CB5CE0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50" y="569912"/>
            <a:ext cx="5411050" cy="1822123"/>
          </a:xfrm>
        </p:spPr>
        <p:txBody>
          <a:bodyPr anchor="b">
            <a:normAutofit/>
          </a:bodyPr>
          <a:lstStyle/>
          <a:p>
            <a:r>
              <a:rPr lang="en-US" b="0" dirty="0">
                <a:ea typeface="Meiryo"/>
              </a:rPr>
              <a:t>Three lenses on data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F2FBA-CC1A-25F5-89B2-52A40B758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62" y="2488827"/>
            <a:ext cx="5963326" cy="414538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Organic adaptation</a:t>
            </a:r>
            <a:r>
              <a:rPr lang="en-US" dirty="0">
                <a:ea typeface="+mn-lt"/>
                <a:cs typeface="+mn-lt"/>
              </a:rPr>
              <a:t>: Emerge </a:t>
            </a:r>
            <a:r>
              <a:rPr lang="en-US" i="1" dirty="0">
                <a:ea typeface="+mn-lt"/>
                <a:cs typeface="+mn-lt"/>
              </a:rPr>
              <a:t>without</a:t>
            </a:r>
            <a:r>
              <a:rPr lang="en-US" dirty="0">
                <a:ea typeface="+mn-lt"/>
                <a:cs typeface="+mn-lt"/>
              </a:rPr>
              <a:t> the need for a central plan, mandate or explicit authorization.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 dirty="0">
                <a:ea typeface="Meiryo"/>
              </a:rPr>
              <a:t>Institutional leadership</a:t>
            </a:r>
            <a:r>
              <a:rPr lang="en-US" dirty="0">
                <a:ea typeface="Meiryo"/>
              </a:rPr>
              <a:t>: Affords management &amp; governance in shaping boundaries &amp; frameworks.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 dirty="0">
                <a:ea typeface="Meiryo"/>
              </a:rPr>
              <a:t>Instrumental responsiveness</a:t>
            </a:r>
            <a:r>
              <a:rPr lang="en-US" dirty="0">
                <a:ea typeface="Meiryo"/>
              </a:rPr>
              <a:t>: Provides specific value to policy principals, such as evidence for policy decision-making.</a:t>
            </a:r>
            <a:endParaRPr lang="en-US" dirty="0"/>
          </a:p>
        </p:txBody>
      </p:sp>
      <p:sp>
        <p:nvSpPr>
          <p:cNvPr id="5155" name="Freeform: Shape 515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126" name="Picture 6" descr="Three scientists working together in a laboratory - Stock Photo - Dissolve">
            <a:extLst>
              <a:ext uri="{FF2B5EF4-FFF2-40B4-BE49-F238E27FC236}">
                <a16:creationId xmlns:a16="http://schemas.microsoft.com/office/drawing/2014/main" id="{62E6A46E-0655-FE78-9301-B9C85CEFE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1" b="1"/>
          <a:stretch/>
        </p:blipFill>
        <p:spPr bwMode="auto"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CE49A4-4DF7-3D04-7450-1DA57E15888E}"/>
              </a:ext>
            </a:extLst>
          </p:cNvPr>
          <p:cNvSpPr txBox="1"/>
          <p:nvPr/>
        </p:nvSpPr>
        <p:spPr>
          <a:xfrm>
            <a:off x="189650" y="6277786"/>
            <a:ext cx="495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7819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18" name="Rectangle 8317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9A0E8-31C8-387F-ACBE-17E29208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9" y="893763"/>
            <a:ext cx="4527965" cy="1587444"/>
          </a:xfrm>
        </p:spPr>
        <p:txBody>
          <a:bodyPr anchor="b">
            <a:normAutofit/>
          </a:bodyPr>
          <a:lstStyle/>
          <a:p>
            <a:r>
              <a:rPr lang="en-US" b="0">
                <a:ea typeface="Meiryo"/>
              </a:rPr>
              <a:t>4. Methods -</a:t>
            </a:r>
            <a:br>
              <a:rPr lang="en-US" b="0">
                <a:ea typeface="Meiryo"/>
              </a:rPr>
            </a:br>
            <a:r>
              <a:rPr lang="en-US" b="0">
                <a:ea typeface="Meiryo"/>
              </a:rPr>
              <a:t>Our empirical study</a:t>
            </a:r>
            <a:endParaRPr lang="en-US" b="0"/>
          </a:p>
        </p:txBody>
      </p:sp>
      <p:sp>
        <p:nvSpPr>
          <p:cNvPr id="8320" name="Freeform: Shape 8319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22" name="Freeform: Shape 8321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24" name="Freeform: Shape 8323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108" name="Picture 12" descr="Woman Interviewing Man (Stock Image)">
            <a:extLst>
              <a:ext uri="{FF2B5EF4-FFF2-40B4-BE49-F238E27FC236}">
                <a16:creationId xmlns:a16="http://schemas.microsoft.com/office/drawing/2014/main" id="{90A5C098-92CD-2CF6-6CCA-ED9E79BF5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r="3" b="3"/>
          <a:stretch/>
        </p:blipFill>
        <p:spPr bwMode="auto"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495E6-2F4F-BCCF-E4ED-FDB0C4E68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59" y="2721030"/>
            <a:ext cx="5760110" cy="3413070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Qualitative study</a:t>
            </a:r>
            <a:endParaRPr lang="en-US" dirty="0"/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In-depth case study of Australia’s infectious disease data ecosystem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Interviews with research &amp; healthcare delivery experts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Highly salient to community &amp; political representatives.</a:t>
            </a:r>
          </a:p>
          <a:p>
            <a:pPr>
              <a:lnSpc>
                <a:spcPct val="130000"/>
              </a:lnSpc>
            </a:pPr>
            <a:endParaRPr lang="en-US" sz="1700" dirty="0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831D1-DA6D-F402-878D-95631BFB5E47}"/>
              </a:ext>
            </a:extLst>
          </p:cNvPr>
          <p:cNvSpPr txBox="1"/>
          <p:nvPr/>
        </p:nvSpPr>
        <p:spPr>
          <a:xfrm>
            <a:off x="287993" y="6209729"/>
            <a:ext cx="495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344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0" name="Rectangle 616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0BE4C-1104-56ED-A144-A7684477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196" y="245038"/>
            <a:ext cx="5271804" cy="1639888"/>
          </a:xfrm>
        </p:spPr>
        <p:txBody>
          <a:bodyPr anchor="b">
            <a:normAutofit/>
          </a:bodyPr>
          <a:lstStyle/>
          <a:p>
            <a:r>
              <a:rPr lang="en-US" b="0" dirty="0">
                <a:ea typeface="+mj-lt"/>
                <a:cs typeface="+mj-lt"/>
              </a:rPr>
              <a:t>5. Research questions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397537B-739C-5E7A-FE9B-16DB64D65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40" y="2062726"/>
            <a:ext cx="5895561" cy="4350774"/>
          </a:xfrm>
        </p:spPr>
        <p:txBody>
          <a:bodyPr vert="horz" lIns="109728" tIns="109728" rIns="109728" bIns="91440" rtlCol="0">
            <a:noAutofit/>
          </a:bodyPr>
          <a:lstStyle/>
          <a:p>
            <a:pPr marL="342900" indent="-342900">
              <a:lnSpc>
                <a:spcPct val="13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ea typeface="+mn-lt"/>
                <a:cs typeface="+mn-lt"/>
              </a:rPr>
              <a:t>What is the relationship </a:t>
            </a:r>
            <a:r>
              <a:rPr lang="en-US" i="1" dirty="0">
                <a:ea typeface="+mn-lt"/>
                <a:cs typeface="+mn-lt"/>
              </a:rPr>
              <a:t>between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data ecosystems</a:t>
            </a:r>
            <a:r>
              <a:rPr lang="en-US" dirty="0">
                <a:ea typeface="+mn-lt"/>
                <a:cs typeface="+mn-lt"/>
              </a:rPr>
              <a:t> &amp; </a:t>
            </a:r>
            <a:r>
              <a:rPr lang="en-US" b="1" dirty="0">
                <a:ea typeface="+mn-lt"/>
                <a:cs typeface="+mn-lt"/>
              </a:rPr>
              <a:t>older, more established modes of policy action?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ea typeface="+mn-lt"/>
                <a:cs typeface="+mn-lt"/>
              </a:rPr>
              <a:t>How do data ecosystems operate under different conditions -- </a:t>
            </a:r>
            <a:r>
              <a:rPr lang="en-US" b="1" dirty="0">
                <a:ea typeface="+mn-lt"/>
                <a:cs typeface="+mn-lt"/>
              </a:rPr>
              <a:t>policy equilibrium </a:t>
            </a:r>
            <a:r>
              <a:rPr lang="en-US" dirty="0">
                <a:ea typeface="+mn-lt"/>
                <a:cs typeface="+mn-lt"/>
              </a:rPr>
              <a:t>vs </a:t>
            </a:r>
            <a:r>
              <a:rPr lang="en-US" b="1" dirty="0">
                <a:ea typeface="+mn-lt"/>
                <a:cs typeface="+mn-lt"/>
              </a:rPr>
              <a:t>shock?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ea typeface="+mn-lt"/>
                <a:cs typeface="+mn-lt"/>
              </a:rPr>
              <a:t>Do data ecosystems experience </a:t>
            </a:r>
            <a:r>
              <a:rPr lang="en-US" b="1" dirty="0">
                <a:ea typeface="+mn-lt"/>
                <a:cs typeface="+mn-lt"/>
              </a:rPr>
              <a:t>tensions</a:t>
            </a:r>
            <a:r>
              <a:rPr lang="en-US" dirty="0">
                <a:ea typeface="+mn-lt"/>
                <a:cs typeface="+mn-lt"/>
              </a:rPr>
              <a:t>, and if so, </a:t>
            </a:r>
            <a:r>
              <a:rPr lang="en-US" b="1" dirty="0">
                <a:ea typeface="+mn-lt"/>
                <a:cs typeface="+mn-lt"/>
              </a:rPr>
              <a:t>how can these be managed?</a:t>
            </a:r>
          </a:p>
        </p:txBody>
      </p:sp>
      <p:sp>
        <p:nvSpPr>
          <p:cNvPr id="6171" name="Freeform: Shape 616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72" name="Freeform: Shape 616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73" name="Freeform: Shape 616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148" name="Picture 4" descr="Sea star off the Galapagos Islands, Ecuador">
            <a:extLst>
              <a:ext uri="{FF2B5EF4-FFF2-40B4-BE49-F238E27FC236}">
                <a16:creationId xmlns:a16="http://schemas.microsoft.com/office/drawing/2014/main" id="{582C1ABD-1E25-B51F-F44D-0B057AA26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5" r="25734" b="-1"/>
          <a:stretch/>
        </p:blipFill>
        <p:spPr bwMode="auto"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D507EA-A96C-8705-C732-D09F8DC54770}"/>
              </a:ext>
            </a:extLst>
          </p:cNvPr>
          <p:cNvSpPr txBox="1"/>
          <p:nvPr/>
        </p:nvSpPr>
        <p:spPr>
          <a:xfrm>
            <a:off x="497628" y="6119852"/>
            <a:ext cx="495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9287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46B2EA-D3EE-1BF0-AA63-8B56F00D79BB}"/>
              </a:ext>
            </a:extLst>
          </p:cNvPr>
          <p:cNvSpPr txBox="1"/>
          <p:nvPr/>
        </p:nvSpPr>
        <p:spPr>
          <a:xfrm>
            <a:off x="3812852" y="502814"/>
            <a:ext cx="7893874" cy="6127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3000" i="1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en-AU" sz="2000" i="1" dirty="0">
                <a:latin typeface="Calibri" panose="020F0502020204030204" pitchFamily="34" charset="0"/>
                <a:cs typeface="Calibri" panose="020F0502020204030204" pitchFamily="34" charset="0"/>
              </a:rPr>
              <a:t>The whole organisation was behind getting this out. </a:t>
            </a:r>
            <a:r>
              <a:rPr lang="en-AU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Everyone felt like they were part of doing the community good</a:t>
            </a:r>
            <a:r>
              <a:rPr lang="en-A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(CE-11, Public Data Custodian).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AU" sz="200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AU" sz="3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 </a:t>
            </a:r>
            <a:r>
              <a:rPr lang="en-AU" sz="20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Slow, tedious, frustrating, expensive, and resource intensive</a:t>
            </a:r>
            <a:r>
              <a:rPr lang="en-AU" sz="2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So, look, we've had the privilege of access to data for a very long time. But the access is inefficient [and] resource intensive</a:t>
            </a:r>
            <a:r>
              <a:rPr lang="en-AU" sz="20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2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(CE-18, </a:t>
            </a:r>
            <a:r>
              <a:rPr lang="en-AU" sz="2000" i="1" dirty="0">
                <a:latin typeface="Calibri" panose="020F0502020204030204" pitchFamily="34" charset="0"/>
                <a:cs typeface="Calibri" panose="020F0502020204030204" pitchFamily="34" charset="0"/>
              </a:rPr>
              <a:t>Epidemiologist</a:t>
            </a:r>
            <a:r>
              <a:rPr lang="en-AU" sz="2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</a:p>
          <a:p>
            <a:endParaRPr lang="en-AU" sz="2000" i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AU" sz="3000" i="1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en-AU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think health departments, at least [in my state], and our experience with the Commonwealth Health [Department], is that </a:t>
            </a:r>
            <a:r>
              <a:rPr lang="en-AU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was just a nightmare getting data out of them</a:t>
            </a:r>
            <a:r>
              <a:rPr lang="en-AU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(CE-10, Modeler). </a:t>
            </a:r>
          </a:p>
          <a:p>
            <a:endParaRPr lang="en-AU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AU" sz="3000" i="1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en-AU" sz="2000" i="1" dirty="0">
                <a:latin typeface="Calibri" panose="020F0502020204030204" pitchFamily="34" charset="0"/>
                <a:cs typeface="Calibri" panose="020F0502020204030204" pitchFamily="34" charset="0"/>
              </a:rPr>
              <a:t>Part of the failure in the system at the moment, and it was just brought into sharp focus with the pandemic, </a:t>
            </a:r>
            <a:r>
              <a:rPr lang="en-AU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it's no one's job to provide data access. </a:t>
            </a:r>
            <a:r>
              <a:rPr lang="en-AU" sz="2000" i="1" dirty="0">
                <a:latin typeface="Calibri" panose="020F0502020204030204" pitchFamily="34" charset="0"/>
                <a:cs typeface="Calibri" panose="020F0502020204030204" pitchFamily="34" charset="0"/>
              </a:rPr>
              <a:t>People do it on top of their existing jobs. So they do it out of goodwill (CE-18, Epidemiologist). </a:t>
            </a: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8647F-AB07-98E0-BA9F-B7D01800109D}"/>
              </a:ext>
            </a:extLst>
          </p:cNvPr>
          <p:cNvSpPr txBox="1"/>
          <p:nvPr/>
        </p:nvSpPr>
        <p:spPr>
          <a:xfrm>
            <a:off x="351924" y="2598003"/>
            <a:ext cx="278831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ea typeface="+mj-lt"/>
                <a:cs typeface="+mj-lt"/>
              </a:rPr>
              <a:t>R</a:t>
            </a:r>
            <a:r>
              <a:rPr lang="en-US" sz="2600" b="0" dirty="0">
                <a:ea typeface="+mj-lt"/>
                <a:cs typeface="+mj-lt"/>
              </a:rPr>
              <a:t>esponses were</a:t>
            </a:r>
          </a:p>
          <a:p>
            <a:r>
              <a:rPr lang="en-US" sz="2600" dirty="0">
                <a:ea typeface="+mj-lt"/>
                <a:cs typeface="+mj-lt"/>
              </a:rPr>
              <a:t>varied</a:t>
            </a:r>
            <a:r>
              <a:rPr lang="en-US" sz="2600" b="0" dirty="0">
                <a:ea typeface="+mj-lt"/>
                <a:cs typeface="+mj-lt"/>
              </a:rPr>
              <a:t> but telling</a:t>
            </a:r>
            <a:endParaRPr lang="en-US"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FC2A3D-0A85-FDD7-06EC-F27EBCA9B37E}"/>
              </a:ext>
            </a:extLst>
          </p:cNvPr>
          <p:cNvSpPr txBox="1"/>
          <p:nvPr/>
        </p:nvSpPr>
        <p:spPr>
          <a:xfrm>
            <a:off x="485274" y="6137433"/>
            <a:ext cx="495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726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0BE4C-1104-56ED-A144-A7684477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2" y="250321"/>
            <a:ext cx="5271804" cy="1639888"/>
          </a:xfrm>
        </p:spPr>
        <p:txBody>
          <a:bodyPr anchor="b">
            <a:normAutofit/>
          </a:bodyPr>
          <a:lstStyle/>
          <a:p>
            <a:r>
              <a:rPr lang="en-US" b="0" dirty="0">
                <a:ea typeface="+mj-lt"/>
                <a:cs typeface="+mj-lt"/>
              </a:rPr>
              <a:t>6. Analysis &amp; findings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397537B-739C-5E7A-FE9B-16DB64D65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62" y="1897139"/>
            <a:ext cx="6258336" cy="4558144"/>
          </a:xfrm>
        </p:spPr>
        <p:txBody>
          <a:bodyPr vert="horz" lIns="109728" tIns="109728" rIns="109728" bIns="91440" rtlCol="0">
            <a:normAutofit fontScale="92500" lnSpcReduction="20000"/>
          </a:bodyPr>
          <a:lstStyle/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COVID-19 placed unprecedented demands on the public health field in all jurisdictions.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Data sharing on infectious diseases improved </a:t>
            </a:r>
            <a:r>
              <a:rPr lang="en-US" b="1" i="1" dirty="0">
                <a:ea typeface="Meiryo"/>
              </a:rPr>
              <a:t>during</a:t>
            </a:r>
            <a:r>
              <a:rPr lang="en-US" dirty="0">
                <a:ea typeface="Meiryo"/>
              </a:rPr>
              <a:t> the pandemic.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Longstanding barriers were reduced or eliminated for </a:t>
            </a:r>
            <a:r>
              <a:rPr lang="en-US" i="1" dirty="0">
                <a:ea typeface="Meiryo"/>
              </a:rPr>
              <a:t>some</a:t>
            </a:r>
            <a:r>
              <a:rPr lang="en-US" dirty="0">
                <a:ea typeface="Meiryo"/>
              </a:rPr>
              <a:t>.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Data access approvals were expedited, as was funding.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However, others experienced ongoing problems.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b="1" dirty="0">
                <a:ea typeface="Meiryo"/>
              </a:rPr>
              <a:t>Data sharing practices have not been codified for future crisis response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4" descr="MONARCH BUTTERFLY.Danus plexippus">
            <a:extLst>
              <a:ext uri="{FF2B5EF4-FFF2-40B4-BE49-F238E27FC236}">
                <a16:creationId xmlns:a16="http://schemas.microsoft.com/office/drawing/2014/main" id="{44683C7F-BDF0-8B20-DB70-6462A7FF7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5" r="25954" b="-1"/>
          <a:stretch/>
        </p:blipFill>
        <p:spPr bwMode="auto"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627230-7D28-3773-C8AE-BB7B34A1971F}"/>
              </a:ext>
            </a:extLst>
          </p:cNvPr>
          <p:cNvSpPr txBox="1"/>
          <p:nvPr/>
        </p:nvSpPr>
        <p:spPr>
          <a:xfrm>
            <a:off x="203837" y="6307467"/>
            <a:ext cx="495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ea typeface="+mn-lt"/>
                <a:cs typeface="+mn-lt"/>
              </a:rPr>
              <a:t>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328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69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4" descr="A picture containing grass, outdoor, field, grassy&#10;&#10;Description automatically generated">
            <a:extLst>
              <a:ext uri="{FF2B5EF4-FFF2-40B4-BE49-F238E27FC236}">
                <a16:creationId xmlns:a16="http://schemas.microsoft.com/office/drawing/2014/main" id="{F7ED5806-B014-AE0F-13F5-B4EA9C554F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7261" r="-1" b="21247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81" name="Freeform: Shape 71">
            <a:extLst>
              <a:ext uri="{FF2B5EF4-FFF2-40B4-BE49-F238E27FC236}">
                <a16:creationId xmlns:a16="http://schemas.microsoft.com/office/drawing/2014/main" id="{28207E96-6DFF-4119-B2EA-3299067D2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2598" y="0"/>
            <a:ext cx="10189600" cy="6858000"/>
          </a:xfrm>
          <a:custGeom>
            <a:avLst/>
            <a:gdLst>
              <a:gd name="connsiteX0" fmla="*/ 8513625 w 10189600"/>
              <a:gd name="connsiteY0" fmla="*/ 0 h 6858000"/>
              <a:gd name="connsiteX1" fmla="*/ 1434689 w 10189600"/>
              <a:gd name="connsiteY1" fmla="*/ 0 h 6858000"/>
              <a:gd name="connsiteX2" fmla="*/ 1271976 w 10189600"/>
              <a:gd name="connsiteY2" fmla="*/ 160651 h 6858000"/>
              <a:gd name="connsiteX3" fmla="*/ 0 w 10189600"/>
              <a:gd name="connsiteY3" fmla="*/ 3879329 h 6858000"/>
              <a:gd name="connsiteX4" fmla="*/ 1565101 w 10189600"/>
              <a:gd name="connsiteY4" fmla="*/ 6659296 h 6858000"/>
              <a:gd name="connsiteX5" fmla="*/ 1789426 w 10189600"/>
              <a:gd name="connsiteY5" fmla="*/ 6858000 h 6858000"/>
              <a:gd name="connsiteX6" fmla="*/ 8868328 w 10189600"/>
              <a:gd name="connsiteY6" fmla="*/ 6858000 h 6858000"/>
              <a:gd name="connsiteX7" fmla="*/ 8925683 w 10189600"/>
              <a:gd name="connsiteY7" fmla="*/ 6804604 h 6858000"/>
              <a:gd name="connsiteX8" fmla="*/ 10189600 w 10189600"/>
              <a:gd name="connsiteY8" fmla="*/ 4217082 h 6858000"/>
              <a:gd name="connsiteX9" fmla="*/ 8536469 w 10189600"/>
              <a:gd name="connsiteY9" fmla="*/ 17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9600" h="6858000">
                <a:moveTo>
                  <a:pt x="8513625" y="0"/>
                </a:moveTo>
                <a:lnTo>
                  <a:pt x="1434689" y="0"/>
                </a:lnTo>
                <a:lnTo>
                  <a:pt x="1271976" y="160651"/>
                </a:lnTo>
                <a:cubicBezTo>
                  <a:pt x="451613" y="1030749"/>
                  <a:pt x="0" y="2373165"/>
                  <a:pt x="0" y="3879329"/>
                </a:cubicBezTo>
                <a:cubicBezTo>
                  <a:pt x="0" y="5207145"/>
                  <a:pt x="731040" y="5919527"/>
                  <a:pt x="1565101" y="6659296"/>
                </a:cubicBezTo>
                <a:lnTo>
                  <a:pt x="1789426" y="6858000"/>
                </a:lnTo>
                <a:lnTo>
                  <a:pt x="8868328" y="6858000"/>
                </a:lnTo>
                <a:lnTo>
                  <a:pt x="8925683" y="6804604"/>
                </a:lnTo>
                <a:cubicBezTo>
                  <a:pt x="9627437" y="6132444"/>
                  <a:pt x="10189600" y="5418356"/>
                  <a:pt x="10189600" y="4217082"/>
                </a:cubicBezTo>
                <a:cubicBezTo>
                  <a:pt x="10189600" y="2437327"/>
                  <a:pt x="9597144" y="878708"/>
                  <a:pt x="8536469" y="1746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" name="Freeform: Shape 73">
            <a:extLst>
              <a:ext uri="{FF2B5EF4-FFF2-40B4-BE49-F238E27FC236}">
                <a16:creationId xmlns:a16="http://schemas.microsoft.com/office/drawing/2014/main" id="{9E223C86-12C5-4A60-A21A-D7FC75EF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7813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3" name="Freeform: Shape 75">
            <a:extLst>
              <a:ext uri="{FF2B5EF4-FFF2-40B4-BE49-F238E27FC236}">
                <a16:creationId xmlns:a16="http://schemas.microsoft.com/office/drawing/2014/main" id="{FA573AF0-3C0B-4895-A7A6-F41B032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5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2442AC3-A9B0-4865-8A8A-1504FFC6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4283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8451DCE-129E-43B6-BA50-3C8339E46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9577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7E7C3-52CC-1120-916D-ABF64303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011" y="971539"/>
            <a:ext cx="6296773" cy="75730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b="0" dirty="0">
                <a:ea typeface="+mj-lt"/>
                <a:cs typeface="+mj-lt"/>
              </a:rPr>
              <a:t>Contribution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4AD4D-2C51-43E5-728A-BC23E4253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088" y="1881241"/>
            <a:ext cx="8516145" cy="3852819"/>
          </a:xfrm>
        </p:spPr>
        <p:txBody>
          <a:bodyPr vert="horz" lIns="109728" tIns="109728" rIns="109728" bIns="91440" rtlCol="0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b="1" dirty="0">
                <a:ea typeface="+mn-lt"/>
                <a:cs typeface="+mn-lt"/>
              </a:rPr>
              <a:t>Data ecosystem framework </a:t>
            </a:r>
            <a:r>
              <a:rPr lang="en-US" dirty="0">
                <a:ea typeface="+mn-lt"/>
                <a:cs typeface="+mn-lt"/>
              </a:rPr>
              <a:t>displays </a:t>
            </a:r>
            <a:r>
              <a:rPr lang="en-US" i="1" dirty="0">
                <a:ea typeface="+mn-lt"/>
                <a:cs typeface="+mn-lt"/>
              </a:rPr>
              <a:t>organic adaptation, institutional leadership, and instrumental utility.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There is a conceptual difference between ecosystems &amp; (older) forms of policy action.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b="1" dirty="0">
                <a:ea typeface="+mn-lt"/>
                <a:cs typeface="+mn-lt"/>
              </a:rPr>
              <a:t>The empirical analysis </a:t>
            </a:r>
            <a:r>
              <a:rPr lang="en-US" dirty="0">
                <a:ea typeface="+mn-lt"/>
                <a:cs typeface="+mn-lt"/>
              </a:rPr>
              <a:t>found a radical dependence within ecosystems on a small group of ‘keystones.’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Role of ‘seeding &amp; feeding’ the ecosystem with fertile material, including data &amp; funding.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Government agencies can </a:t>
            </a:r>
            <a:r>
              <a:rPr lang="en-US" i="1" dirty="0">
                <a:ea typeface="+mn-lt"/>
                <a:cs typeface="+mn-lt"/>
              </a:rPr>
              <a:t>either</a:t>
            </a:r>
            <a:r>
              <a:rPr lang="en-US" dirty="0">
                <a:ea typeface="+mn-lt"/>
                <a:cs typeface="+mn-lt"/>
              </a:rPr>
              <a:t> enable or severely constrain actors in carrying out their policy advisory functions.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2C8-2648-8B3A-A9E6-6575B9B9A933}"/>
              </a:ext>
            </a:extLst>
          </p:cNvPr>
          <p:cNvSpPr txBox="1"/>
          <p:nvPr/>
        </p:nvSpPr>
        <p:spPr>
          <a:xfrm>
            <a:off x="5342097" y="6233058"/>
            <a:ext cx="495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555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7E7C3-52CC-1120-916D-ABF64303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542" y="1682296"/>
            <a:ext cx="6634305" cy="1639888"/>
          </a:xfrm>
        </p:spPr>
        <p:txBody>
          <a:bodyPr anchor="b">
            <a:noAutofit/>
          </a:bodyPr>
          <a:lstStyle/>
          <a:p>
            <a:r>
              <a:rPr lang="en-US" b="0" i="1" dirty="0">
                <a:ea typeface="+mj-lt"/>
                <a:cs typeface="+mj-lt"/>
              </a:rPr>
              <a:t>Forthcoming</a:t>
            </a:r>
            <a:br>
              <a:rPr lang="en-US" b="0" i="1" dirty="0">
                <a:ea typeface="+mj-lt"/>
                <a:cs typeface="+mj-lt"/>
              </a:rPr>
            </a:br>
            <a:br>
              <a:rPr lang="en-US" sz="2000" b="0" dirty="0">
                <a:ea typeface="+mj-lt"/>
                <a:cs typeface="+mj-lt"/>
              </a:rPr>
            </a:br>
            <a:r>
              <a:rPr lang="en-US" sz="2000" b="0" i="1" dirty="0">
                <a:ea typeface="+mj-lt"/>
                <a:cs typeface="+mj-lt"/>
              </a:rPr>
              <a:t>The promise and performance of data ecosystems: A case study of infectious disease modelling and Australia’s COVID-19 response </a:t>
            </a:r>
            <a:r>
              <a:rPr lang="en-US" sz="2000" b="0" dirty="0">
                <a:ea typeface="+mj-lt"/>
                <a:cs typeface="+mj-lt"/>
              </a:rPr>
              <a:t>(Howard &amp; Hyland-Wood, 2023)</a:t>
            </a:r>
            <a:endParaRPr lang="en-US" sz="2000" b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E5BCCD-DB23-4AD8-B850-9154AAE91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566001" cy="6858000"/>
            <a:chOff x="6505773" y="0"/>
            <a:chExt cx="5566001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871FC61-DD4E-47D4-81FD-8A7E7D12B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865823" y="0"/>
              <a:ext cx="5205951" cy="6858000"/>
            </a:xfrm>
            <a:custGeom>
              <a:avLst/>
              <a:gdLst>
                <a:gd name="connsiteX0" fmla="*/ 0 w 5205951"/>
                <a:gd name="connsiteY0" fmla="*/ 0 h 6858000"/>
                <a:gd name="connsiteX1" fmla="*/ 1709529 w 5205951"/>
                <a:gd name="connsiteY1" fmla="*/ 0 h 6858000"/>
                <a:gd name="connsiteX2" fmla="*/ 2489695 w 5205951"/>
                <a:gd name="connsiteY2" fmla="*/ 0 h 6858000"/>
                <a:gd name="connsiteX3" fmla="*/ 3582928 w 5205951"/>
                <a:gd name="connsiteY3" fmla="*/ 0 h 6858000"/>
                <a:gd name="connsiteX4" fmla="*/ 3605052 w 5205951"/>
                <a:gd name="connsiteY4" fmla="*/ 14997 h 6858000"/>
                <a:gd name="connsiteX5" fmla="*/ 5205951 w 5205951"/>
                <a:gd name="connsiteY5" fmla="*/ 3621656 h 6858000"/>
                <a:gd name="connsiteX6" fmla="*/ 3331601 w 5205951"/>
                <a:gd name="connsiteY6" fmla="*/ 6374814 h 6858000"/>
                <a:gd name="connsiteX7" fmla="*/ 2814953 w 5205951"/>
                <a:gd name="connsiteY7" fmla="*/ 6780599 h 6858000"/>
                <a:gd name="connsiteX8" fmla="*/ 2703197 w 5205951"/>
                <a:gd name="connsiteY8" fmla="*/ 6858000 h 6858000"/>
                <a:gd name="connsiteX9" fmla="*/ 2489695 w 5205951"/>
                <a:gd name="connsiteY9" fmla="*/ 6858000 h 6858000"/>
                <a:gd name="connsiteX10" fmla="*/ 1709529 w 5205951"/>
                <a:gd name="connsiteY10" fmla="*/ 6858000 h 6858000"/>
                <a:gd name="connsiteX11" fmla="*/ 0 w 5205951"/>
                <a:gd name="connsiteY1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05951" h="6858000">
                  <a:moveTo>
                    <a:pt x="0" y="0"/>
                  </a:moveTo>
                  <a:lnTo>
                    <a:pt x="1709529" y="0"/>
                  </a:lnTo>
                  <a:lnTo>
                    <a:pt x="2489695" y="0"/>
                  </a:lnTo>
                  <a:lnTo>
                    <a:pt x="3582928" y="0"/>
                  </a:lnTo>
                  <a:lnTo>
                    <a:pt x="3605052" y="14997"/>
                  </a:lnTo>
                  <a:cubicBezTo>
                    <a:pt x="4632215" y="754641"/>
                    <a:pt x="5205951" y="2093192"/>
                    <a:pt x="5205951" y="3621656"/>
                  </a:cubicBezTo>
                  <a:cubicBezTo>
                    <a:pt x="5205951" y="4969131"/>
                    <a:pt x="4277226" y="5602839"/>
                    <a:pt x="3331601" y="6374814"/>
                  </a:cubicBezTo>
                  <a:cubicBezTo>
                    <a:pt x="3159398" y="6515397"/>
                    <a:pt x="2988771" y="6653108"/>
                    <a:pt x="2814953" y="6780599"/>
                  </a:cubicBezTo>
                  <a:lnTo>
                    <a:pt x="2703197" y="6858000"/>
                  </a:lnTo>
                  <a:lnTo>
                    <a:pt x="2489695" y="6858000"/>
                  </a:lnTo>
                  <a:lnTo>
                    <a:pt x="170952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9A1E2C-5AC8-40FC-99E9-832069D39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50577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C54A75-E44A-4147-B9D0-FF46CFD31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71906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FEABEE88-E4A3-6E07-4A56-1141810DF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9" y="2312988"/>
            <a:ext cx="4535717" cy="20183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4AD4D-2C51-43E5-728A-BC23E4253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695" y="3429000"/>
            <a:ext cx="6282256" cy="3067384"/>
          </a:xfrm>
        </p:spPr>
        <p:txBody>
          <a:bodyPr vert="horz" lIns="109728" tIns="109728" rIns="109728" bIns="91440" rtlCol="0">
            <a:normAutofit lnSpcReduction="10000"/>
          </a:bodyPr>
          <a:lstStyle/>
          <a:p>
            <a:r>
              <a:rPr lang="en-US" sz="1600" b="1" dirty="0">
                <a:ea typeface="+mn-lt"/>
                <a:cs typeface="+mn-lt"/>
              </a:rPr>
              <a:t>Under review for a </a:t>
            </a:r>
            <a:r>
              <a:rPr lang="en-US" sz="1600" b="1" i="1" dirty="0">
                <a:ea typeface="+mn-lt"/>
                <a:cs typeface="+mn-lt"/>
              </a:rPr>
              <a:t>special issue</a:t>
            </a:r>
            <a:r>
              <a:rPr lang="en-US" sz="1600" b="1" dirty="0">
                <a:ea typeface="+mn-lt"/>
                <a:cs typeface="+mn-lt"/>
              </a:rPr>
              <a:t> on the Architectures of Knowledge Exchange Uncovered in Times of Crises</a:t>
            </a:r>
          </a:p>
          <a:p>
            <a:endParaRPr lang="en-US" sz="1600" dirty="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Editors Marleen Easton (Ghent University, Belgium), Peter </a:t>
            </a:r>
            <a:r>
              <a:rPr lang="en-US" sz="1600" dirty="0" err="1">
                <a:ea typeface="+mn-lt"/>
                <a:cs typeface="+mn-lt"/>
              </a:rPr>
              <a:t>Aagaard</a:t>
            </a:r>
            <a:r>
              <a:rPr lang="en-US" sz="1600" dirty="0">
                <a:ea typeface="+mn-lt"/>
                <a:cs typeface="+mn-lt"/>
              </a:rPr>
              <a:t> (Roskilde University, Denmark), and Brian Head (University of Queensland, Australia)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763D17-DF67-5D90-06D8-D2F86EDE905D}"/>
              </a:ext>
            </a:extLst>
          </p:cNvPr>
          <p:cNvSpPr txBox="1"/>
          <p:nvPr/>
        </p:nvSpPr>
        <p:spPr>
          <a:xfrm>
            <a:off x="352049" y="6275037"/>
            <a:ext cx="495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073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59" name="Straight Connector 6158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61" name="Rectangle 6160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63" name="Freeform: Shape 6162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65" name="Freeform: Shape 6164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C602D-8D3A-17DB-D741-0AFF82214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2669" y="2430863"/>
            <a:ext cx="6054811" cy="3918341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Never waste a ‘good’ crisis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Step up &amp; contribute as you can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Learn the lessons &amp; codify them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err="1"/>
              <a:t>Recognise</a:t>
            </a:r>
            <a:r>
              <a:rPr lang="en-US" sz="2000" dirty="0"/>
              <a:t> your superpowers as a data scientist, researcher or data custodian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Build trust &amp; act in the public interest</a:t>
            </a:r>
          </a:p>
        </p:txBody>
      </p:sp>
      <p:sp>
        <p:nvSpPr>
          <p:cNvPr id="6167" name="Freeform: Shape 6166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154" name="Picture 10" descr="5 Key Learnings From One Year Of Running A Small Business - Alignable">
            <a:extLst>
              <a:ext uri="{FF2B5EF4-FFF2-40B4-BE49-F238E27FC236}">
                <a16:creationId xmlns:a16="http://schemas.microsoft.com/office/drawing/2014/main" id="{34476784-0ED8-A796-04D4-06CE2A0A03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4" r="5615" b="-2"/>
          <a:stretch/>
        </p:blipFill>
        <p:spPr bwMode="auto"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260+ Key Learning Points Stock Photos, Pictures &amp; Royalty-Free Images -  iStock">
            <a:extLst>
              <a:ext uri="{FF2B5EF4-FFF2-40B4-BE49-F238E27FC236}">
                <a16:creationId xmlns:a16="http://schemas.microsoft.com/office/drawing/2014/main" id="{CE7F87CD-0C1A-B801-F72B-BA86203C51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7D88E59-15B4-3C61-0912-8B449068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9" y="868756"/>
            <a:ext cx="5679165" cy="1345269"/>
          </a:xfrm>
        </p:spPr>
        <p:txBody>
          <a:bodyPr/>
          <a:lstStyle/>
          <a:p>
            <a:r>
              <a:rPr lang="en-US" dirty="0"/>
              <a:t>Take aways from today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76A90-A711-A08B-1785-4BA7ACEB4376}"/>
              </a:ext>
            </a:extLst>
          </p:cNvPr>
          <p:cNvSpPr txBox="1"/>
          <p:nvPr/>
        </p:nvSpPr>
        <p:spPr>
          <a:xfrm>
            <a:off x="362271" y="6234270"/>
            <a:ext cx="6178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8605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8" name="Rectangle 208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 descr="Contact Us - SS Signs">
            <a:extLst>
              <a:ext uri="{FF2B5EF4-FFF2-40B4-BE49-F238E27FC236}">
                <a16:creationId xmlns:a16="http://schemas.microsoft.com/office/drawing/2014/main" id="{573B9459-957D-77D2-4652-6CB44814F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6" r="20539" b="-1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0" name="Freeform: Shape 2089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092" name="Freeform: Shape 2091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94" name="Freeform: Shape 209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97161-9580-F216-244E-A73E3490E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888" y="961243"/>
            <a:ext cx="3689406" cy="1118547"/>
          </a:xfrm>
        </p:spPr>
        <p:txBody>
          <a:bodyPr anchor="b">
            <a:normAutofit/>
          </a:bodyPr>
          <a:lstStyle/>
          <a:p>
            <a:r>
              <a:rPr lang="en-US" dirty="0">
                <a:ea typeface="Meiryo"/>
              </a:rPr>
              <a:t>Thank you!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DDF47-E778-1CB8-6B9B-285B5EF62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378" y="2132937"/>
            <a:ext cx="4144977" cy="2592125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en-US" dirty="0">
                <a:ea typeface="Meiryo"/>
              </a:rPr>
              <a:t>Dr Bernadette Hyland-Wood</a:t>
            </a:r>
          </a:p>
          <a:p>
            <a:r>
              <a:rPr lang="en-US" dirty="0">
                <a:ea typeface="+mn-lt"/>
                <a:cs typeface="+mn-lt"/>
                <a:hlinkClick r:id="rId3"/>
              </a:rPr>
              <a:t>b.hylandwood@qut.edu.au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Meiryo"/>
            </a:endParaRPr>
          </a:p>
          <a:p>
            <a:r>
              <a:rPr lang="en-US" dirty="0">
                <a:ea typeface="Meiryo"/>
              </a:rPr>
              <a:t>A/Prof Cosmo Howard </a:t>
            </a:r>
          </a:p>
          <a:p>
            <a:r>
              <a:rPr lang="en-US" dirty="0">
                <a:ea typeface="Meiryo"/>
                <a:hlinkClick r:id="rId4"/>
              </a:rPr>
              <a:t>c.howard@griffith.edu.au</a:t>
            </a:r>
            <a:endParaRPr lang="en-US" dirty="0">
              <a:ea typeface="Meiryo"/>
            </a:endParaRPr>
          </a:p>
          <a:p>
            <a:endParaRPr lang="en-US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409693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22" descr="A picture containing scene, outdoor, colorful, laser&#10;&#10;Description automatically generated">
            <a:extLst>
              <a:ext uri="{FF2B5EF4-FFF2-40B4-BE49-F238E27FC236}">
                <a16:creationId xmlns:a16="http://schemas.microsoft.com/office/drawing/2014/main" id="{1C419BB4-62F9-967D-E417-FD171412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375" r="-1" b="19133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761" y="1193868"/>
            <a:ext cx="8449541" cy="3125338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900" b="0" dirty="0">
                <a:latin typeface="+mn-lt"/>
                <a:ea typeface="+mn-lt"/>
                <a:cs typeface="+mn-lt"/>
              </a:rPr>
              <a:t>The promise and pitfalls of </a:t>
            </a:r>
            <a:r>
              <a:rPr lang="en-AU" sz="2900" b="0" dirty="0">
                <a:latin typeface="+mn-lt"/>
                <a:ea typeface="+mn-lt"/>
                <a:cs typeface="+mn-lt"/>
              </a:rPr>
              <a:t>data sharing: </a:t>
            </a:r>
            <a:br>
              <a:rPr lang="en-AU" sz="2900" b="0" dirty="0">
                <a:latin typeface="+mn-lt"/>
                <a:ea typeface="+mn-lt"/>
                <a:cs typeface="+mn-lt"/>
              </a:rPr>
            </a:br>
            <a:r>
              <a:rPr lang="en-AU" sz="2900" b="0" dirty="0">
                <a:latin typeface="+mn-lt"/>
                <a:ea typeface="+mn-lt"/>
                <a:cs typeface="+mn-lt"/>
              </a:rPr>
              <a:t>A case study of Australia’s COVID-19 response </a:t>
            </a:r>
            <a:br>
              <a:rPr lang="en-US" sz="2900" b="0" dirty="0">
                <a:latin typeface="+mn-lt"/>
                <a:ea typeface="+mn-lt"/>
                <a:cs typeface="+mn-lt"/>
              </a:rPr>
            </a:br>
            <a:endParaRPr lang="en-US" sz="2900" b="0" dirty="0">
              <a:latin typeface="+mn-lt"/>
              <a:ea typeface="+mn-lt"/>
              <a:cs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7787" y="4315921"/>
            <a:ext cx="6956425" cy="175139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ea typeface="+mn-lt"/>
                <a:cs typeface="+mn-lt"/>
              </a:rPr>
              <a:t>Dr Bernadette Hyland-Wood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ea typeface="+mn-lt"/>
                <a:cs typeface="+mn-lt"/>
              </a:rPr>
              <a:t>Centre for Data Science &amp; 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ea typeface="+mn-lt"/>
                <a:cs typeface="+mn-lt"/>
              </a:rPr>
              <a:t>Digital Media Research Centre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ea typeface="+mn-lt"/>
                <a:cs typeface="+mn-lt"/>
              </a:rPr>
              <a:t>Queensland University of Technology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C1679-7C82-255E-A05B-7EB8E34B79D2}"/>
              </a:ext>
            </a:extLst>
          </p:cNvPr>
          <p:cNvSpPr txBox="1"/>
          <p:nvPr/>
        </p:nvSpPr>
        <p:spPr>
          <a:xfrm>
            <a:off x="5679459" y="6380202"/>
            <a:ext cx="3210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29" name="Rectangle 3116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22" descr="A picture containing scene, outdoor, colorful, laser&#10;&#10;Description automatically generated">
            <a:extLst>
              <a:ext uri="{FF2B5EF4-FFF2-40B4-BE49-F238E27FC236}">
                <a16:creationId xmlns:a16="http://schemas.microsoft.com/office/drawing/2014/main" id="{B3E17F99-26B5-4685-FFF2-EA572A9501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7" r="-1" b="-1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3130" name="Freeform: Shape 3118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3131" name="Freeform: Shape 3120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32" name="Freeform: Shape 3122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4CD50-741A-BB81-69D4-6BF48CDD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352810"/>
            <a:ext cx="4780129" cy="1081904"/>
          </a:xfrm>
        </p:spPr>
        <p:txBody>
          <a:bodyPr anchor="b">
            <a:normAutofit/>
          </a:bodyPr>
          <a:lstStyle/>
          <a:p>
            <a:r>
              <a:rPr lang="en-US" b="0" dirty="0">
                <a:ea typeface="Meiryo"/>
              </a:rPr>
              <a:t>Agenda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80344-8FFD-30E1-2332-9D3E2C1F8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1787522"/>
            <a:ext cx="6314731" cy="3958370"/>
          </a:xfrm>
        </p:spPr>
        <p:txBody>
          <a:bodyPr vert="horz" lIns="109728" tIns="109728" rIns="109728" bIns="91440" rtlCol="0">
            <a:normAutofit fontScale="92500" lnSpcReduction="20000"/>
          </a:bodyPr>
          <a:lstStyle/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dirty="0">
                <a:ea typeface="+mn-lt"/>
                <a:cs typeface="+mn-lt"/>
              </a:rPr>
              <a:t>Preamble – </a:t>
            </a:r>
            <a:r>
              <a:rPr lang="en-US" i="1" dirty="0">
                <a:ea typeface="+mn-lt"/>
                <a:cs typeface="+mn-lt"/>
              </a:rPr>
              <a:t>A career in data science punctuated by global crises </a:t>
            </a:r>
          </a:p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dirty="0">
                <a:ea typeface="+mn-lt"/>
                <a:cs typeface="+mn-lt"/>
              </a:rPr>
              <a:t>Relevance of public data &amp; </a:t>
            </a:r>
            <a:r>
              <a:rPr lang="en-US" i="1" dirty="0">
                <a:ea typeface="+mn-lt"/>
                <a:cs typeface="+mn-lt"/>
              </a:rPr>
              <a:t>this study</a:t>
            </a:r>
            <a:endParaRPr lang="en-US" dirty="0">
              <a:ea typeface="+mn-lt"/>
              <a:cs typeface="+mn-lt"/>
            </a:endParaRPr>
          </a:p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dirty="0">
                <a:ea typeface="+mn-lt"/>
                <a:cs typeface="+mn-lt"/>
              </a:rPr>
              <a:t>The research problem</a:t>
            </a:r>
          </a:p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dirty="0" err="1">
                <a:ea typeface="+mn-lt"/>
                <a:cs typeface="+mn-lt"/>
              </a:rPr>
              <a:t>Conceptualising</a:t>
            </a:r>
            <a:r>
              <a:rPr lang="en-US" dirty="0">
                <a:ea typeface="+mn-lt"/>
                <a:cs typeface="+mn-lt"/>
              </a:rPr>
              <a:t> data ecosystems</a:t>
            </a:r>
          </a:p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dirty="0">
                <a:ea typeface="+mn-lt"/>
                <a:cs typeface="+mn-lt"/>
              </a:rPr>
              <a:t>Methods</a:t>
            </a:r>
          </a:p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dirty="0">
                <a:ea typeface="+mn-lt"/>
                <a:cs typeface="+mn-lt"/>
              </a:rPr>
              <a:t>Research questions</a:t>
            </a:r>
          </a:p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dirty="0">
                <a:ea typeface="+mn-lt"/>
                <a:cs typeface="+mn-lt"/>
              </a:rPr>
              <a:t>Analysis &amp; Findings</a:t>
            </a:r>
          </a:p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dirty="0"/>
              <a:t>Our responsibility as data scientists…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4C1A7-C3CD-D658-16BB-CC0FF8335250}"/>
              </a:ext>
            </a:extLst>
          </p:cNvPr>
          <p:cNvSpPr txBox="1"/>
          <p:nvPr/>
        </p:nvSpPr>
        <p:spPr>
          <a:xfrm>
            <a:off x="373682" y="6304003"/>
            <a:ext cx="495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947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Freeform: Shape 1149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75" name="Freeform: Shape 1151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77" name="Freeform: Shape 1153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79" name="Freeform: Shape 1155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81" name="Freeform: Shape 1157">
            <a:extLst>
              <a:ext uri="{FF2B5EF4-FFF2-40B4-BE49-F238E27FC236}">
                <a16:creationId xmlns:a16="http://schemas.microsoft.com/office/drawing/2014/main" id="{BB168F72-A342-4B52-B314-F53AC19A4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83" name="Freeform: Shape 1159">
            <a:extLst>
              <a:ext uri="{FF2B5EF4-FFF2-40B4-BE49-F238E27FC236}">
                <a16:creationId xmlns:a16="http://schemas.microsoft.com/office/drawing/2014/main" id="{66E92082-8FC1-49D3-A908-48C155A81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85" name="Freeform: Shape 1161">
            <a:extLst>
              <a:ext uri="{FF2B5EF4-FFF2-40B4-BE49-F238E27FC236}">
                <a16:creationId xmlns:a16="http://schemas.microsoft.com/office/drawing/2014/main" id="{DF2CC012-05E5-4253-848D-2541E40D1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187" name="Rectangle 116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89" name="Freeform: Shape 1165">
            <a:extLst>
              <a:ext uri="{FF2B5EF4-FFF2-40B4-BE49-F238E27FC236}">
                <a16:creationId xmlns:a16="http://schemas.microsoft.com/office/drawing/2014/main" id="{DD07CC9A-85E0-40A8-89DE-C5C07C773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410" y="0"/>
            <a:ext cx="3997527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90" name="Freeform: Shape 1167">
            <a:extLst>
              <a:ext uri="{FF2B5EF4-FFF2-40B4-BE49-F238E27FC236}">
                <a16:creationId xmlns:a16="http://schemas.microsoft.com/office/drawing/2014/main" id="{195576F1-56B1-4EE5-BCC2-BEB2BF620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875" y="0"/>
            <a:ext cx="4244813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91" name="Freeform: Shape 1169">
            <a:extLst>
              <a:ext uri="{FF2B5EF4-FFF2-40B4-BE49-F238E27FC236}">
                <a16:creationId xmlns:a16="http://schemas.microsoft.com/office/drawing/2014/main" id="{B5830376-8E61-4C65-9C2A-AE30148E3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336" y="0"/>
            <a:ext cx="4584032" cy="3020235"/>
          </a:xfrm>
          <a:custGeom>
            <a:avLst/>
            <a:gdLst>
              <a:gd name="connsiteX0" fmla="*/ 208215 w 4389519"/>
              <a:gd name="connsiteY0" fmla="*/ 0 h 2916937"/>
              <a:gd name="connsiteX1" fmla="*/ 4284014 w 4389519"/>
              <a:gd name="connsiteY1" fmla="*/ 0 h 2916937"/>
              <a:gd name="connsiteX2" fmla="*/ 4335794 w 4389519"/>
              <a:gd name="connsiteY2" fmla="*/ 207911 h 2916937"/>
              <a:gd name="connsiteX3" fmla="*/ 4376420 w 4389519"/>
              <a:gd name="connsiteY3" fmla="*/ 1078865 h 2916937"/>
              <a:gd name="connsiteX4" fmla="*/ 4090147 w 4389519"/>
              <a:gd name="connsiteY4" fmla="*/ 1734728 h 2916937"/>
              <a:gd name="connsiteX5" fmla="*/ 3362552 w 4389519"/>
              <a:gd name="connsiteY5" fmla="*/ 2305097 h 2916937"/>
              <a:gd name="connsiteX6" fmla="*/ 3204152 w 4389519"/>
              <a:gd name="connsiteY6" fmla="*/ 2412521 h 2916937"/>
              <a:gd name="connsiteX7" fmla="*/ 1936072 w 4389519"/>
              <a:gd name="connsiteY7" fmla="*/ 2912360 h 2916937"/>
              <a:gd name="connsiteX8" fmla="*/ 421690 w 4389519"/>
              <a:gd name="connsiteY8" fmla="*/ 1787063 h 2916937"/>
              <a:gd name="connsiteX9" fmla="*/ 273167 w 4389519"/>
              <a:gd name="connsiteY9" fmla="*/ 1520080 h 2916937"/>
              <a:gd name="connsiteX10" fmla="*/ 4118 w 4389519"/>
              <a:gd name="connsiteY10" fmla="*/ 696338 h 2916937"/>
              <a:gd name="connsiteX11" fmla="*/ 175984 w 4389519"/>
              <a:gd name="connsiteY11" fmla="*/ 60381 h 29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916937">
                <a:moveTo>
                  <a:pt x="208215" y="0"/>
                </a:moveTo>
                <a:lnTo>
                  <a:pt x="4284014" y="0"/>
                </a:lnTo>
                <a:lnTo>
                  <a:pt x="4335794" y="207911"/>
                </a:lnTo>
                <a:cubicBezTo>
                  <a:pt x="4388748" y="479686"/>
                  <a:pt x="4403109" y="773803"/>
                  <a:pt x="4376420" y="1078865"/>
                </a:cubicBezTo>
                <a:cubicBezTo>
                  <a:pt x="4353703" y="1338514"/>
                  <a:pt x="4265383" y="1540772"/>
                  <a:pt x="4090147" y="1734728"/>
                </a:cubicBezTo>
                <a:cubicBezTo>
                  <a:pt x="3906850" y="1937616"/>
                  <a:pt x="3642485" y="2116128"/>
                  <a:pt x="3362552" y="2305097"/>
                </a:cubicBezTo>
                <a:cubicBezTo>
                  <a:pt x="3310910" y="2339914"/>
                  <a:pt x="3257553" y="2375972"/>
                  <a:pt x="3204152" y="2412521"/>
                </a:cubicBezTo>
                <a:cubicBezTo>
                  <a:pt x="2726165" y="2739616"/>
                  <a:pt x="2379682" y="2951171"/>
                  <a:pt x="1936072" y="2912360"/>
                </a:cubicBezTo>
                <a:cubicBezTo>
                  <a:pt x="1260148" y="2853224"/>
                  <a:pt x="807225" y="2516700"/>
                  <a:pt x="421690" y="1787063"/>
                </a:cubicBezTo>
                <a:cubicBezTo>
                  <a:pt x="371240" y="1691563"/>
                  <a:pt x="321385" y="1604361"/>
                  <a:pt x="273167" y="1520080"/>
                </a:cubicBezTo>
                <a:cubicBezTo>
                  <a:pt x="73334" y="1170636"/>
                  <a:pt x="-21548" y="989700"/>
                  <a:pt x="4118" y="696338"/>
                </a:cubicBezTo>
                <a:cubicBezTo>
                  <a:pt x="23232" y="477870"/>
                  <a:pt x="80908" y="264786"/>
                  <a:pt x="175984" y="6038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8" name="Picture 4" descr="September 11 attacks | History, Summary, Location, Timeline, Casualties, &amp;  Facts | Britannica">
            <a:extLst>
              <a:ext uri="{FF2B5EF4-FFF2-40B4-BE49-F238E27FC236}">
                <a16:creationId xmlns:a16="http://schemas.microsoft.com/office/drawing/2014/main" id="{C38A724A-6E21-9255-D370-69916A9B9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8" r="2" b="18469"/>
          <a:stretch/>
        </p:blipFill>
        <p:spPr bwMode="auto">
          <a:xfrm>
            <a:off x="1338072" y="1"/>
            <a:ext cx="3392905" cy="2376547"/>
          </a:xfrm>
          <a:custGeom>
            <a:avLst/>
            <a:gdLst/>
            <a:ahLst/>
            <a:cxnLst/>
            <a:rect l="l" t="t" r="r" b="b"/>
            <a:pathLst>
              <a:path w="3484186" h="2440484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2" name="Freeform: Shape 1171">
            <a:extLst>
              <a:ext uri="{FF2B5EF4-FFF2-40B4-BE49-F238E27FC236}">
                <a16:creationId xmlns:a16="http://schemas.microsoft.com/office/drawing/2014/main" id="{185FD2CF-35DE-4F7D-B04C-C7B7DC4DB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2156" y="3297832"/>
            <a:ext cx="5959692" cy="3560169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74" name="Freeform: Shape 1173">
            <a:extLst>
              <a:ext uri="{FF2B5EF4-FFF2-40B4-BE49-F238E27FC236}">
                <a16:creationId xmlns:a16="http://schemas.microsoft.com/office/drawing/2014/main" id="{3CB86892-9581-4F9E-8058-A94D5DEF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9" y="319598"/>
            <a:ext cx="3110997" cy="3301428"/>
          </a:xfrm>
          <a:custGeom>
            <a:avLst/>
            <a:gdLst>
              <a:gd name="connsiteX0" fmla="*/ 1431069 w 3110997"/>
              <a:gd name="connsiteY0" fmla="*/ 1514 h 3301428"/>
              <a:gd name="connsiteX1" fmla="*/ 1946520 w 3110997"/>
              <a:gd name="connsiteY1" fmla="*/ 42088 h 3301428"/>
              <a:gd name="connsiteX2" fmla="*/ 2402721 w 3110997"/>
              <a:gd name="connsiteY2" fmla="*/ 303594 h 3301428"/>
              <a:gd name="connsiteX3" fmla="*/ 2762423 w 3110997"/>
              <a:gd name="connsiteY3" fmla="*/ 889436 h 3301428"/>
              <a:gd name="connsiteX4" fmla="*/ 2828518 w 3110997"/>
              <a:gd name="connsiteY4" fmla="*/ 1015773 h 3301428"/>
              <a:gd name="connsiteX5" fmla="*/ 3094962 w 3110997"/>
              <a:gd name="connsiteY5" fmla="*/ 2001284 h 3301428"/>
              <a:gd name="connsiteX6" fmla="*/ 2157067 w 3110997"/>
              <a:gd name="connsiteY6" fmla="*/ 3054444 h 3301428"/>
              <a:gd name="connsiteX7" fmla="*/ 1950853 w 3110997"/>
              <a:gd name="connsiteY7" fmla="*/ 3146478 h 3301428"/>
              <a:gd name="connsiteX8" fmla="*/ 1329246 w 3110997"/>
              <a:gd name="connsiteY8" fmla="*/ 3288753 h 3301428"/>
              <a:gd name="connsiteX9" fmla="*/ 740145 w 3110997"/>
              <a:gd name="connsiteY9" fmla="*/ 3019378 h 3301428"/>
              <a:gd name="connsiteX10" fmla="*/ 288773 w 3110997"/>
              <a:gd name="connsiteY10" fmla="*/ 2499557 h 3301428"/>
              <a:gd name="connsiteX11" fmla="*/ 35659 w 3110997"/>
              <a:gd name="connsiteY11" fmla="*/ 1823964 h 3301428"/>
              <a:gd name="connsiteX12" fmla="*/ 31208 w 3110997"/>
              <a:gd name="connsiteY12" fmla="*/ 1116817 h 3301428"/>
              <a:gd name="connsiteX13" fmla="*/ 266830 w 3110997"/>
              <a:gd name="connsiteY13" fmla="*/ 556451 h 3301428"/>
              <a:gd name="connsiteX14" fmla="*/ 683944 w 3110997"/>
              <a:gd name="connsiteY14" fmla="*/ 194390 h 3301428"/>
              <a:gd name="connsiteX15" fmla="*/ 1431069 w 3110997"/>
              <a:gd name="connsiteY15" fmla="*/ 1514 h 330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0997" h="3301428">
                <a:moveTo>
                  <a:pt x="1431069" y="1514"/>
                </a:moveTo>
                <a:cubicBezTo>
                  <a:pt x="1596908" y="-4789"/>
                  <a:pt x="1770176" y="8561"/>
                  <a:pt x="1946520" y="42088"/>
                </a:cubicBezTo>
                <a:cubicBezTo>
                  <a:pt x="2134136" y="77759"/>
                  <a:pt x="2274818" y="158432"/>
                  <a:pt x="2402721" y="303594"/>
                </a:cubicBezTo>
                <a:cubicBezTo>
                  <a:pt x="2536515" y="455435"/>
                  <a:pt x="2646258" y="666231"/>
                  <a:pt x="2762423" y="889436"/>
                </a:cubicBezTo>
                <a:cubicBezTo>
                  <a:pt x="2783822" y="930610"/>
                  <a:pt x="2805992" y="973158"/>
                  <a:pt x="2828518" y="1015773"/>
                </a:cubicBezTo>
                <a:cubicBezTo>
                  <a:pt x="3030101" y="1397216"/>
                  <a:pt x="3157590" y="1671880"/>
                  <a:pt x="3094962" y="2001284"/>
                </a:cubicBezTo>
                <a:cubicBezTo>
                  <a:pt x="2999536" y="2503193"/>
                  <a:pt x="2719052" y="2818175"/>
                  <a:pt x="2157067" y="3054444"/>
                </a:cubicBezTo>
                <a:cubicBezTo>
                  <a:pt x="2083511" y="3085361"/>
                  <a:pt x="2016053" y="3116427"/>
                  <a:pt x="1950853" y="3146478"/>
                </a:cubicBezTo>
                <a:cubicBezTo>
                  <a:pt x="1680527" y="3271008"/>
                  <a:pt x="1541221" y="3329055"/>
                  <a:pt x="1329246" y="3288753"/>
                </a:cubicBezTo>
                <a:cubicBezTo>
                  <a:pt x="1118766" y="3248736"/>
                  <a:pt x="920572" y="3158068"/>
                  <a:pt x="740145" y="3019378"/>
                </a:cubicBezTo>
                <a:cubicBezTo>
                  <a:pt x="563651" y="2883673"/>
                  <a:pt x="411737" y="2708752"/>
                  <a:pt x="288773" y="2499557"/>
                </a:cubicBezTo>
                <a:cubicBezTo>
                  <a:pt x="167863" y="2293930"/>
                  <a:pt x="80312" y="2060356"/>
                  <a:pt x="35659" y="1823964"/>
                </a:cubicBezTo>
                <a:cubicBezTo>
                  <a:pt x="-10360" y="1581177"/>
                  <a:pt x="-11829" y="1343178"/>
                  <a:pt x="31208" y="1116817"/>
                </a:cubicBezTo>
                <a:cubicBezTo>
                  <a:pt x="71795" y="903345"/>
                  <a:pt x="151102" y="714850"/>
                  <a:pt x="266830" y="556451"/>
                </a:cubicBezTo>
                <a:cubicBezTo>
                  <a:pt x="375349" y="408016"/>
                  <a:pt x="515707" y="286208"/>
                  <a:pt x="683944" y="194390"/>
                </a:cubicBezTo>
                <a:cubicBezTo>
                  <a:pt x="898912" y="77121"/>
                  <a:pt x="1154672" y="12021"/>
                  <a:pt x="1431069" y="1514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76" name="Freeform: Shape 1175">
            <a:extLst>
              <a:ext uri="{FF2B5EF4-FFF2-40B4-BE49-F238E27FC236}">
                <a16:creationId xmlns:a16="http://schemas.microsoft.com/office/drawing/2014/main" id="{B9563693-F617-44EE-8004-4D363DFAB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5604" y="443150"/>
            <a:ext cx="2805016" cy="3049345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78" name="Freeform: Shape 1177">
            <a:extLst>
              <a:ext uri="{FF2B5EF4-FFF2-40B4-BE49-F238E27FC236}">
                <a16:creationId xmlns:a16="http://schemas.microsoft.com/office/drawing/2014/main" id="{0B3A0E94-CF00-4A2C-A1A1-1DF74388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3466" y="623454"/>
            <a:ext cx="2567901" cy="2687367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80" name="Freeform: Shape 1179">
            <a:extLst>
              <a:ext uri="{FF2B5EF4-FFF2-40B4-BE49-F238E27FC236}">
                <a16:creationId xmlns:a16="http://schemas.microsoft.com/office/drawing/2014/main" id="{D00382C6-249C-4F5B-A1AB-9531B5398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7256" y="0"/>
            <a:ext cx="3404592" cy="288096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82" name="Freeform: Shape 1181">
            <a:extLst>
              <a:ext uri="{FF2B5EF4-FFF2-40B4-BE49-F238E27FC236}">
                <a16:creationId xmlns:a16="http://schemas.microsoft.com/office/drawing/2014/main" id="{EE4C8343-9B2C-4A33-AE54-5945E6E9D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1772" y="0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84" name="Freeform: Shape 1183">
            <a:extLst>
              <a:ext uri="{FF2B5EF4-FFF2-40B4-BE49-F238E27FC236}">
                <a16:creationId xmlns:a16="http://schemas.microsoft.com/office/drawing/2014/main" id="{B76FEFBE-09C1-441E-BB53-303E4CED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86" name="Freeform: Shape 1185">
            <a:extLst>
              <a:ext uri="{FF2B5EF4-FFF2-40B4-BE49-F238E27FC236}">
                <a16:creationId xmlns:a16="http://schemas.microsoft.com/office/drawing/2014/main" id="{6B357D90-5835-41AD-A093-F73220E27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493" y="3105611"/>
            <a:ext cx="6141507" cy="3752389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Black Monday (1987) - Wikipedia">
            <a:extLst>
              <a:ext uri="{FF2B5EF4-FFF2-40B4-BE49-F238E27FC236}">
                <a16:creationId xmlns:a16="http://schemas.microsoft.com/office/drawing/2014/main" id="{93C61525-F4DD-C1EA-6AB1-BBFFD2AB9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4" r="13002"/>
          <a:stretch/>
        </p:blipFill>
        <p:spPr bwMode="auto">
          <a:xfrm>
            <a:off x="5853211" y="791373"/>
            <a:ext cx="2246489" cy="2351005"/>
          </a:xfrm>
          <a:custGeom>
            <a:avLst/>
            <a:gdLst/>
            <a:ahLst/>
            <a:cxnLst/>
            <a:rect l="l" t="t" r="r" b="b"/>
            <a:pathLst>
              <a:path w="2246489" h="2351005">
                <a:moveTo>
                  <a:pt x="1151661" y="1443"/>
                </a:moveTo>
                <a:cubicBezTo>
                  <a:pt x="1233631" y="4917"/>
                  <a:pt x="1317535" y="14671"/>
                  <a:pt x="1402443" y="30814"/>
                </a:cubicBezTo>
                <a:cubicBezTo>
                  <a:pt x="1537948" y="56577"/>
                  <a:pt x="1639656" y="114298"/>
                  <a:pt x="1732265" y="217920"/>
                </a:cubicBezTo>
                <a:cubicBezTo>
                  <a:pt x="1829139" y="326311"/>
                  <a:pt x="1908765" y="476638"/>
                  <a:pt x="1993051" y="635816"/>
                </a:cubicBezTo>
                <a:cubicBezTo>
                  <a:pt x="2008576" y="665180"/>
                  <a:pt x="2024662" y="695523"/>
                  <a:pt x="2041004" y="725913"/>
                </a:cubicBezTo>
                <a:cubicBezTo>
                  <a:pt x="2187254" y="997942"/>
                  <a:pt x="2279812" y="1193790"/>
                  <a:pt x="2235234" y="1428254"/>
                </a:cubicBezTo>
                <a:cubicBezTo>
                  <a:pt x="2167312" y="1785504"/>
                  <a:pt x="1965442" y="2009279"/>
                  <a:pt x="1560212" y="2176460"/>
                </a:cubicBezTo>
                <a:cubicBezTo>
                  <a:pt x="1507174" y="2198335"/>
                  <a:pt x="1458538" y="2220330"/>
                  <a:pt x="1411529" y="2241605"/>
                </a:cubicBezTo>
                <a:cubicBezTo>
                  <a:pt x="1216626" y="2329770"/>
                  <a:pt x="1116176" y="2370842"/>
                  <a:pt x="963078" y="2341734"/>
                </a:cubicBezTo>
                <a:cubicBezTo>
                  <a:pt x="811062" y="2312832"/>
                  <a:pt x="667816" y="2247882"/>
                  <a:pt x="537304" y="2148767"/>
                </a:cubicBezTo>
                <a:cubicBezTo>
                  <a:pt x="409636" y="2051788"/>
                  <a:pt x="299638" y="1926926"/>
                  <a:pt x="210472" y="1777713"/>
                </a:cubicBezTo>
                <a:cubicBezTo>
                  <a:pt x="122796" y="1631044"/>
                  <a:pt x="59147" y="1464537"/>
                  <a:pt x="26459" y="1296106"/>
                </a:cubicBezTo>
                <a:cubicBezTo>
                  <a:pt x="-7227" y="1123116"/>
                  <a:pt x="-8744" y="953623"/>
                  <a:pt x="21889" y="792504"/>
                </a:cubicBezTo>
                <a:cubicBezTo>
                  <a:pt x="50778" y="640558"/>
                  <a:pt x="107667" y="506474"/>
                  <a:pt x="190903" y="393892"/>
                </a:cubicBezTo>
                <a:cubicBezTo>
                  <a:pt x="268956" y="288393"/>
                  <a:pt x="370042" y="201917"/>
                  <a:pt x="491313" y="136852"/>
                </a:cubicBezTo>
                <a:cubicBezTo>
                  <a:pt x="677259" y="37131"/>
                  <a:pt x="905753" y="-8977"/>
                  <a:pt x="1151661" y="144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ff-balance sheet activities and the financial crisis. The role of OBS  activities in the financial crisis of 2007-2008.">
            <a:extLst>
              <a:ext uri="{FF2B5EF4-FFF2-40B4-BE49-F238E27FC236}">
                <a16:creationId xmlns:a16="http://schemas.microsoft.com/office/drawing/2014/main" id="{5CE9F073-F1B7-B518-74F5-F458627F0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r="19510" b="-3"/>
          <a:stretch/>
        </p:blipFill>
        <p:spPr bwMode="auto">
          <a:xfrm>
            <a:off x="9109902" y="-9270"/>
            <a:ext cx="3093269" cy="2530405"/>
          </a:xfrm>
          <a:custGeom>
            <a:avLst/>
            <a:gdLst/>
            <a:ahLst/>
            <a:cxnLst/>
            <a:rect l="l" t="t" r="r" b="b"/>
            <a:pathLst>
              <a:path w="3093269" h="2530405">
                <a:moveTo>
                  <a:pt x="60381" y="0"/>
                </a:moveTo>
                <a:lnTo>
                  <a:pt x="3093269" y="0"/>
                </a:lnTo>
                <a:lnTo>
                  <a:pt x="3093269" y="1760938"/>
                </a:lnTo>
                <a:lnTo>
                  <a:pt x="3091357" y="1764934"/>
                </a:lnTo>
                <a:cubicBezTo>
                  <a:pt x="3032651" y="1871844"/>
                  <a:pt x="2962668" y="1970741"/>
                  <a:pt x="2881807" y="2060870"/>
                </a:cubicBezTo>
                <a:cubicBezTo>
                  <a:pt x="2718935" y="2242410"/>
                  <a:pt x="2557541" y="2288971"/>
                  <a:pt x="2236713" y="2369092"/>
                </a:cubicBezTo>
                <a:cubicBezTo>
                  <a:pt x="2159321" y="2388405"/>
                  <a:pt x="2079268" y="2408405"/>
                  <a:pt x="1993879" y="2432762"/>
                </a:cubicBezTo>
                <a:cubicBezTo>
                  <a:pt x="1341447" y="2618793"/>
                  <a:pt x="889107" y="2542063"/>
                  <a:pt x="481384" y="2176267"/>
                </a:cubicBezTo>
                <a:cubicBezTo>
                  <a:pt x="213794" y="1936193"/>
                  <a:pt x="150722" y="1611509"/>
                  <a:pt x="84978" y="1143609"/>
                </a:cubicBezTo>
                <a:cubicBezTo>
                  <a:pt x="77638" y="1091332"/>
                  <a:pt x="70023" y="1039358"/>
                  <a:pt x="62604" y="989101"/>
                </a:cubicBezTo>
                <a:cubicBezTo>
                  <a:pt x="22537" y="716545"/>
                  <a:pt x="-15270" y="459119"/>
                  <a:pt x="6250" y="235762"/>
                </a:cubicBezTo>
                <a:cubicBezTo>
                  <a:pt x="11393" y="182380"/>
                  <a:pt x="19838" y="131912"/>
                  <a:pt x="31866" y="83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8" name="Freeform: Shape 1187">
            <a:extLst>
              <a:ext uri="{FF2B5EF4-FFF2-40B4-BE49-F238E27FC236}">
                <a16:creationId xmlns:a16="http://schemas.microsoft.com/office/drawing/2014/main" id="{E188EC29-E620-4E9C-9ABB-0CD603CCF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814" y="3406834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953BD2-9F9B-1C4C-220C-01961CEA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97" y="3151651"/>
            <a:ext cx="5574692" cy="206075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career in data science punctuated by global crises</a:t>
            </a:r>
          </a:p>
        </p:txBody>
      </p:sp>
      <p:pic>
        <p:nvPicPr>
          <p:cNvPr id="1032" name="Picture 8" descr="Covid-19 pandemic and human rights |">
            <a:extLst>
              <a:ext uri="{FF2B5EF4-FFF2-40B4-BE49-F238E27FC236}">
                <a16:creationId xmlns:a16="http://schemas.microsoft.com/office/drawing/2014/main" id="{999B2C95-1D4A-F4CC-7BE8-0978D2DD4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" r="-3" b="4488"/>
          <a:stretch/>
        </p:blipFill>
        <p:spPr bwMode="auto">
          <a:xfrm>
            <a:off x="6807196" y="3656543"/>
            <a:ext cx="5185262" cy="3201454"/>
          </a:xfrm>
          <a:custGeom>
            <a:avLst/>
            <a:gdLst/>
            <a:ahLst/>
            <a:cxnLst/>
            <a:rect l="l" t="t" r="r" b="b"/>
            <a:pathLst>
              <a:path w="5185262" h="3201454">
                <a:moveTo>
                  <a:pt x="2395657" y="533"/>
                </a:moveTo>
                <a:cubicBezTo>
                  <a:pt x="2853132" y="-10568"/>
                  <a:pt x="3320085" y="151875"/>
                  <a:pt x="3853824" y="495130"/>
                </a:cubicBezTo>
                <a:cubicBezTo>
                  <a:pt x="3965587" y="567021"/>
                  <a:pt x="4071620" y="630367"/>
                  <a:pt x="4174137" y="691568"/>
                </a:cubicBezTo>
                <a:cubicBezTo>
                  <a:pt x="4599096" y="945381"/>
                  <a:pt x="4810106" y="1082014"/>
                  <a:pt x="4963571" y="1412493"/>
                </a:cubicBezTo>
                <a:cubicBezTo>
                  <a:pt x="5115952" y="1740640"/>
                  <a:pt x="5190392" y="2100122"/>
                  <a:pt x="5184988" y="2480884"/>
                </a:cubicBezTo>
                <a:cubicBezTo>
                  <a:pt x="5182321" y="2667133"/>
                  <a:pt x="5160907" y="2854257"/>
                  <a:pt x="5121020" y="3040915"/>
                </a:cubicBezTo>
                <a:lnTo>
                  <a:pt x="5078712" y="3201454"/>
                </a:lnTo>
                <a:lnTo>
                  <a:pt x="5755" y="3201454"/>
                </a:lnTo>
                <a:lnTo>
                  <a:pt x="0" y="3006621"/>
                </a:lnTo>
                <a:cubicBezTo>
                  <a:pt x="4041" y="2932436"/>
                  <a:pt x="14231" y="2856537"/>
                  <a:pt x="30450" y="2777898"/>
                </a:cubicBezTo>
                <a:cubicBezTo>
                  <a:pt x="98304" y="2448859"/>
                  <a:pt x="266355" y="2096783"/>
                  <a:pt x="444335" y="1724033"/>
                </a:cubicBezTo>
                <a:cubicBezTo>
                  <a:pt x="477196" y="1655314"/>
                  <a:pt x="511097" y="1584223"/>
                  <a:pt x="544740" y="1512578"/>
                </a:cubicBezTo>
                <a:cubicBezTo>
                  <a:pt x="845919" y="871350"/>
                  <a:pt x="1079952" y="433962"/>
                  <a:pt x="1570060" y="206371"/>
                </a:cubicBezTo>
                <a:cubicBezTo>
                  <a:pt x="1850099" y="76329"/>
                  <a:pt x="2121172" y="7193"/>
                  <a:pt x="2395657" y="5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F7A617-B8B8-E7AD-B6D9-5FD1D1DB5ED6}"/>
              </a:ext>
            </a:extLst>
          </p:cNvPr>
          <p:cNvSpPr txBox="1"/>
          <p:nvPr/>
        </p:nvSpPr>
        <p:spPr>
          <a:xfrm>
            <a:off x="258458" y="6292963"/>
            <a:ext cx="330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7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27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2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31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Picture 4" descr="CARE Principles — Global Indigenous Data Alliance">
            <a:extLst>
              <a:ext uri="{FF2B5EF4-FFF2-40B4-BE49-F238E27FC236}">
                <a16:creationId xmlns:a16="http://schemas.microsoft.com/office/drawing/2014/main" id="{F7CBC4A3-0BAA-1025-3027-E4E605CF1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213" y="1902688"/>
            <a:ext cx="5500223" cy="305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3D5F19-3707-B50A-E20B-DCD1C05DB095}"/>
              </a:ext>
            </a:extLst>
          </p:cNvPr>
          <p:cNvSpPr txBox="1"/>
          <p:nvPr/>
        </p:nvSpPr>
        <p:spPr>
          <a:xfrm>
            <a:off x="6991449" y="1679130"/>
            <a:ext cx="4945240" cy="2385392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Enterprise data sharing (1990s)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sharing via the Web (2000s)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Human &amp; machine-readable data (2008-present)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 government data</a:t>
            </a:r>
          </a:p>
          <a:p>
            <a:pPr>
              <a:lnSpc>
                <a:spcPct val="130000"/>
              </a:lnSpc>
              <a:spcBef>
                <a:spcPts val="930"/>
              </a:spcBef>
            </a:pP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Public health data</a:t>
            </a:r>
          </a:p>
          <a:p>
            <a:pPr>
              <a:lnSpc>
                <a:spcPct val="130000"/>
              </a:lnSpc>
              <a:spcBef>
                <a:spcPts val="930"/>
              </a:spcBef>
            </a:pP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Indigenous data governance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17D6A-711B-EC65-CD44-97B5AEBB01FC}"/>
              </a:ext>
            </a:extLst>
          </p:cNvPr>
          <p:cNvSpPr txBox="1"/>
          <p:nvPr/>
        </p:nvSpPr>
        <p:spPr>
          <a:xfrm>
            <a:off x="965199" y="1001565"/>
            <a:ext cx="487954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atin typeface="+mj-lt"/>
              </a:rPr>
              <a:t>Data availability &amp; 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53C895-6F34-7016-6369-8235CCCEA77D}"/>
              </a:ext>
            </a:extLst>
          </p:cNvPr>
          <p:cNvSpPr txBox="1"/>
          <p:nvPr/>
        </p:nvSpPr>
        <p:spPr>
          <a:xfrm>
            <a:off x="305830" y="6259383"/>
            <a:ext cx="2757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729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8" name="Rectangle 106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EFBDF-3EB0-6710-4396-69CD79D5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71" y="323455"/>
            <a:ext cx="7744571" cy="1060117"/>
          </a:xfrm>
        </p:spPr>
        <p:txBody>
          <a:bodyPr anchor="b">
            <a:normAutofit/>
          </a:bodyPr>
          <a:lstStyle/>
          <a:p>
            <a:r>
              <a:rPr lang="en-US" sz="2800" b="0" dirty="0">
                <a:ea typeface="Meiryo"/>
              </a:rPr>
              <a:t>1. Relevance of public data supply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8BF52-25F2-E65E-C134-C030DF8F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84" y="1564328"/>
            <a:ext cx="6315092" cy="4972493"/>
          </a:xfrm>
        </p:spPr>
        <p:txBody>
          <a:bodyPr vert="horz" lIns="109728" tIns="109728" rIns="109728" bIns="91440" rtlCol="0">
            <a:normAutofit fontScale="92500" lnSpcReduction="10000"/>
          </a:bodyPr>
          <a:lstStyle/>
          <a:p>
            <a:pPr marL="342900" indent="-34290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a typeface="+mn-lt"/>
                <a:cs typeface="+mn-lt"/>
              </a:rPr>
              <a:t>Data is indispensable to policy-making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a typeface="+mn-lt"/>
                <a:cs typeface="+mn-lt"/>
              </a:rPr>
              <a:t>Many factors shape data production, sharing &amp; analysis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a typeface="+mn-lt"/>
                <a:cs typeface="+mn-lt"/>
              </a:rPr>
              <a:t>Data access is essential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a typeface="+mn-lt"/>
                <a:cs typeface="+mn-lt"/>
              </a:rPr>
              <a:t>Data is ephemeral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a typeface="+mn-lt"/>
                <a:cs typeface="+mn-lt"/>
              </a:rPr>
              <a:t>Data has policy &amp; political dimensions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a typeface="+mn-lt"/>
                <a:cs typeface="+mn-lt"/>
              </a:rPr>
              <a:t>WHO Investigation into the origins of COVID-19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ea typeface="+mn-lt"/>
                <a:cs typeface="+mn-lt"/>
              </a:rPr>
              <a:t>NB: The international community was given access to the metagenomic data in March 2023. Once the significance of the data was understood, it was quickly removed. See </a:t>
            </a:r>
            <a:r>
              <a:rPr lang="en-US" sz="1400" dirty="0">
                <a:ea typeface="+mn-lt"/>
                <a:cs typeface="+mn-lt"/>
                <a:hlinkClick r:id="rId3"/>
              </a:rPr>
              <a:t>20-Mar 2023 pre-print</a:t>
            </a:r>
            <a:endParaRPr lang="en-US" sz="1400" dirty="0"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dirty="0">
              <a:ea typeface="+mn-lt"/>
              <a:cs typeface="+mn-lt"/>
            </a:endParaRPr>
          </a:p>
        </p:txBody>
      </p:sp>
      <p:sp>
        <p:nvSpPr>
          <p:cNvPr id="1079" name="Freeform: Shape 107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80" name="Freeform: Shape 107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81" name="Freeform: Shape 1075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D9EEB0-10FF-B890-118C-D3065B2B8B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r="14540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00865-3E00-10C9-9CBA-F737834628B2}"/>
              </a:ext>
            </a:extLst>
          </p:cNvPr>
          <p:cNvSpPr txBox="1"/>
          <p:nvPr/>
        </p:nvSpPr>
        <p:spPr>
          <a:xfrm>
            <a:off x="1651823" y="6396398"/>
            <a:ext cx="7002379" cy="280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dirty="0">
                <a:ea typeface="+mn-lt"/>
                <a:cs typeface="+mn-lt"/>
              </a:rPr>
              <a:t>Credit: Information is Beautiful </a:t>
            </a:r>
            <a:r>
              <a:rPr lang="en-US" sz="1000" dirty="0" err="1">
                <a:ea typeface="+mn-lt"/>
                <a:cs typeface="+mn-lt"/>
              </a:rPr>
              <a:t>Univers</a:t>
            </a:r>
            <a:r>
              <a:rPr lang="en-US" sz="1000" dirty="0">
                <a:ea typeface="+mn-lt"/>
                <a:cs typeface="+mn-lt"/>
              </a:rPr>
              <a:t> Labs </a:t>
            </a:r>
            <a:r>
              <a:rPr lang="en-US" sz="1000" dirty="0" err="1">
                <a:ea typeface="+mn-lt"/>
                <a:cs typeface="+mn-lt"/>
              </a:rPr>
              <a:t>Nueker</a:t>
            </a:r>
            <a:r>
              <a:rPr lang="en-US" sz="1000" dirty="0">
                <a:ea typeface="+mn-lt"/>
                <a:cs typeface="+mn-lt"/>
              </a:rPr>
              <a:t>. Data Johns Hopkins University as of 6-Apr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8CF1BB-559B-AB26-12D8-711CC1F563B1}"/>
              </a:ext>
            </a:extLst>
          </p:cNvPr>
          <p:cNvSpPr txBox="1"/>
          <p:nvPr/>
        </p:nvSpPr>
        <p:spPr>
          <a:xfrm>
            <a:off x="188134" y="6239456"/>
            <a:ext cx="495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36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BB39FB-984C-444C-51F0-74170BF13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824" r="-1" b="158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0BE4C-1104-56ED-A144-A7684477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2" y="670879"/>
            <a:ext cx="5811936" cy="1280347"/>
          </a:xfrm>
        </p:spPr>
        <p:txBody>
          <a:bodyPr anchor="b">
            <a:normAutofit/>
          </a:bodyPr>
          <a:lstStyle/>
          <a:p>
            <a:r>
              <a:rPr lang="en-US" b="0" dirty="0">
                <a:ea typeface="+mj-lt"/>
                <a:cs typeface="+mj-lt"/>
              </a:rPr>
              <a:t>2. The research problem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397537B-739C-5E7A-FE9B-16DB64D65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34" y="2318544"/>
            <a:ext cx="6571815" cy="3100949"/>
          </a:xfrm>
        </p:spPr>
        <p:txBody>
          <a:bodyPr vert="horz" lIns="109728" tIns="109728" rIns="109728" bIns="91440" rtlCol="0">
            <a:normAutofit fontScale="92500"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Insufficient theoretical and empirical examination of public data supply. 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We offer a new, radically </a:t>
            </a:r>
            <a:r>
              <a:rPr lang="en-US" b="1" i="1" dirty="0" err="1">
                <a:ea typeface="+mn-lt"/>
                <a:cs typeface="+mn-lt"/>
              </a:rPr>
              <a:t>decentred</a:t>
            </a:r>
            <a:r>
              <a:rPr lang="en-US" b="1" i="1" dirty="0">
                <a:ea typeface="+mn-lt"/>
                <a:cs typeface="+mn-lt"/>
              </a:rPr>
              <a:t> approach </a:t>
            </a:r>
            <a:r>
              <a:rPr lang="en-US" dirty="0">
                <a:ea typeface="+mn-lt"/>
                <a:cs typeface="+mn-lt"/>
              </a:rPr>
              <a:t>to data used for complex modelling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Based on the experience of experts who needed access to public data during a prolonged crisis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Focuses on a </a:t>
            </a:r>
            <a:r>
              <a:rPr lang="en-US" b="1" dirty="0">
                <a:ea typeface="+mn-lt"/>
                <a:cs typeface="+mn-lt"/>
              </a:rPr>
              <a:t>data ecosystems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38C95-8104-D32C-39B4-537765601C4C}"/>
              </a:ext>
            </a:extLst>
          </p:cNvPr>
          <p:cNvSpPr txBox="1"/>
          <p:nvPr/>
        </p:nvSpPr>
        <p:spPr>
          <a:xfrm>
            <a:off x="318982" y="6234669"/>
            <a:ext cx="495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982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13" name="Straight Connector 4102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14" name="Rectangle 4104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15" name="Freeform: Shape 4106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16" name="Freeform: Shape 4108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384E4-24E9-64DB-2AA5-C7D0B4901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3"/>
            <a:ext cx="5411050" cy="984356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dirty="0" err="1"/>
              <a:t>Decentred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0E630-EF7C-FEA3-A8C3-C877771077B8}"/>
              </a:ext>
            </a:extLst>
          </p:cNvPr>
          <p:cNvSpPr txBox="1"/>
          <p:nvPr/>
        </p:nvSpPr>
        <p:spPr>
          <a:xfrm>
            <a:off x="697400" y="1532800"/>
            <a:ext cx="6017302" cy="5001371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fontScale="70000" lnSpcReduction="20000"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9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Definition: </a:t>
            </a:r>
            <a:r>
              <a:rPr lang="en-US" sz="2900" i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Displaced from the </a:t>
            </a:r>
            <a:r>
              <a:rPr lang="en-US" sz="2900" i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en-US" sz="2900" i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or a central position; Remove or displace from a primary place or central role.	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900" i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</a:t>
            </a:r>
            <a:r>
              <a:rPr lang="en-US" sz="2200" i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-Oxford Dictionary</a:t>
            </a:r>
            <a:endParaRPr lang="en-US" sz="22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 to</a:t>
            </a:r>
          </a:p>
          <a:p>
            <a:pPr marL="457200" indent="-457200">
              <a:lnSpc>
                <a:spcPct val="130000"/>
              </a:lnSpc>
              <a:spcBef>
                <a:spcPts val="930"/>
              </a:spcBef>
              <a:buFont typeface="+mj-lt"/>
              <a:buAutoNum type="arabicPeriod"/>
            </a:pPr>
            <a:r>
              <a:rPr 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sharing among 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healthcare &amp; systems modelers, </a:t>
            </a:r>
            <a:r>
              <a:rPr 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especially during crises</a:t>
            </a:r>
          </a:p>
          <a:p>
            <a:pPr marL="457200" indent="-457200">
              <a:lnSpc>
                <a:spcPct val="130000"/>
              </a:lnSpc>
              <a:spcBef>
                <a:spcPts val="930"/>
              </a:spcBef>
              <a:buFont typeface="+mj-lt"/>
              <a:buAutoNum type="arabicPeriod"/>
            </a:pPr>
            <a:r>
              <a:rPr 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Agreement on Closing the Gap, 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Reform Four </a:t>
            </a:r>
            <a:r>
              <a:rPr 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Shared Access to Data and Information at a Regional Level</a:t>
            </a:r>
            <a:endParaRPr lang="en-US" sz="20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000" b="0" i="0" u="none" strike="noStrike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Target: Increase the number of regional data projects to support Aboriginal and Torres Strait Islander communities to make decisions about Closing the Gap and their development. </a:t>
            </a:r>
          </a:p>
        </p:txBody>
      </p:sp>
      <p:sp>
        <p:nvSpPr>
          <p:cNvPr id="4117" name="Freeform: Shape 4110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098" name="Picture 2" descr="Closing The Gap">
            <a:extLst>
              <a:ext uri="{FF2B5EF4-FFF2-40B4-BE49-F238E27FC236}">
                <a16:creationId xmlns:a16="http://schemas.microsoft.com/office/drawing/2014/main" id="{E730B373-5038-9E74-08A5-CC312EA2B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0" r="24021"/>
          <a:stretch/>
        </p:blipFill>
        <p:spPr bwMode="auto"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73B20E-1FD2-FB2E-CC29-7933EB1C5537}"/>
              </a:ext>
            </a:extLst>
          </p:cNvPr>
          <p:cNvSpPr txBox="1"/>
          <p:nvPr/>
        </p:nvSpPr>
        <p:spPr>
          <a:xfrm>
            <a:off x="296156" y="6230421"/>
            <a:ext cx="3583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8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64FB7-AAA3-47DD-E145-ECC03AAF9F7E}"/>
              </a:ext>
            </a:extLst>
          </p:cNvPr>
          <p:cNvSpPr txBox="1"/>
          <p:nvPr/>
        </p:nvSpPr>
        <p:spPr>
          <a:xfrm>
            <a:off x="7196145" y="5606975"/>
            <a:ext cx="6104238" cy="916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credit:  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https://www.closingthegap.gov.au/national-agreement/priority-reforms</a:t>
            </a: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8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3" name="Rectangle 5142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122" name="Picture 2" descr="Picture of Pisaster ochracceus, a keystone species.">
            <a:extLst>
              <a:ext uri="{FF2B5EF4-FFF2-40B4-BE49-F238E27FC236}">
                <a16:creationId xmlns:a16="http://schemas.microsoft.com/office/drawing/2014/main" id="{9B376E4D-636D-FAF5-EEF4-D3F684AB2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r="18265" b="-2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5" name="Freeform: Shape 5144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147" name="Freeform: Shape 5146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49" name="Freeform: Shape 5148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0BE4C-1104-56ED-A144-A7684477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06" y="477637"/>
            <a:ext cx="5368525" cy="1639888"/>
          </a:xfrm>
        </p:spPr>
        <p:txBody>
          <a:bodyPr anchor="b">
            <a:normAutofit/>
          </a:bodyPr>
          <a:lstStyle/>
          <a:p>
            <a:r>
              <a:rPr lang="en-US" b="0" dirty="0">
                <a:ea typeface="+mj-lt"/>
                <a:cs typeface="+mj-lt"/>
              </a:rPr>
              <a:t>3. Conceptualizing data ecosystems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7537B-739C-5E7A-FE9B-16DB64D65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06" y="2312988"/>
            <a:ext cx="5649582" cy="4067375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900" dirty="0">
                <a:ea typeface="+mn-lt"/>
                <a:cs typeface="+mn-lt"/>
              </a:rPr>
              <a:t>The </a:t>
            </a:r>
            <a:r>
              <a:rPr lang="en-US" sz="1900" b="1" dirty="0">
                <a:ea typeface="+mn-lt"/>
                <a:cs typeface="+mn-lt"/>
              </a:rPr>
              <a:t>ecosystem metaphor </a:t>
            </a:r>
            <a:r>
              <a:rPr lang="en-US" sz="1900" dirty="0">
                <a:ea typeface="+mn-lt"/>
                <a:cs typeface="+mn-lt"/>
              </a:rPr>
              <a:t>for understanding complex relationships in business &amp; society.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900" dirty="0">
                <a:ea typeface="+mn-lt"/>
                <a:cs typeface="+mn-lt"/>
              </a:rPr>
              <a:t>Data ecosystems are complex, mutually interdependent information-sharing arrangements.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900" i="1" dirty="0">
                <a:ea typeface="+mn-lt"/>
                <a:cs typeface="+mn-lt"/>
              </a:rPr>
              <a:t>Keystone actors</a:t>
            </a:r>
            <a:r>
              <a:rPr lang="en-US" sz="1900" dirty="0">
                <a:ea typeface="+mn-lt"/>
                <a:cs typeface="+mn-lt"/>
              </a:rPr>
              <a:t> are crucial to the survival of ecosystems.</a:t>
            </a:r>
            <a:endParaRPr lang="en-US" sz="1900" dirty="0">
              <a:ea typeface="Meiryo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dirty="0">
              <a:ea typeface="Meiry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66936-C95D-00DC-1298-F3A0E168A844}"/>
              </a:ext>
            </a:extLst>
          </p:cNvPr>
          <p:cNvSpPr txBox="1"/>
          <p:nvPr/>
        </p:nvSpPr>
        <p:spPr>
          <a:xfrm>
            <a:off x="296559" y="6359926"/>
            <a:ext cx="479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925748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RightStep">
      <a:dk1>
        <a:srgbClr val="000000"/>
      </a:dk1>
      <a:lt1>
        <a:srgbClr val="FFFFFF"/>
      </a:lt1>
      <a:dk2>
        <a:srgbClr val="37371F"/>
      </a:dk2>
      <a:lt2>
        <a:srgbClr val="E2E8E6"/>
      </a:lt2>
      <a:accent1>
        <a:srgbClr val="E7295F"/>
      </a:accent1>
      <a:accent2>
        <a:srgbClr val="D53017"/>
      </a:accent2>
      <a:accent3>
        <a:srgbClr val="E58E24"/>
      </a:accent3>
      <a:accent4>
        <a:srgbClr val="ADA713"/>
      </a:accent4>
      <a:accent5>
        <a:srgbClr val="7CB420"/>
      </a:accent5>
      <a:accent6>
        <a:srgbClr val="36BC14"/>
      </a:accent6>
      <a:hlink>
        <a:srgbClr val="319377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790</TotalTime>
  <Words>1208</Words>
  <Application>Microsoft Macintosh PowerPoint</Application>
  <PresentationFormat>Widescreen</PresentationFormat>
  <Paragraphs>154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Meiryo</vt:lpstr>
      <vt:lpstr>Arial</vt:lpstr>
      <vt:lpstr>Calibri</vt:lpstr>
      <vt:lpstr>Corbel</vt:lpstr>
      <vt:lpstr>Wingdings</vt:lpstr>
      <vt:lpstr>SketchLinesVTI</vt:lpstr>
      <vt:lpstr>Acknowledgment of Traditional Owners</vt:lpstr>
      <vt:lpstr>The promise and pitfalls of data sharing:  A case study of Australia’s COVID-19 response  </vt:lpstr>
      <vt:lpstr>Agenda</vt:lpstr>
      <vt:lpstr>A career in data science punctuated by global crises</vt:lpstr>
      <vt:lpstr>PowerPoint Presentation</vt:lpstr>
      <vt:lpstr>1. Relevance of public data supply</vt:lpstr>
      <vt:lpstr>2. The research problem</vt:lpstr>
      <vt:lpstr>Decentred</vt:lpstr>
      <vt:lpstr>3. Conceptualizing data ecosystems</vt:lpstr>
      <vt:lpstr>PowerPoint Presentation</vt:lpstr>
      <vt:lpstr>Three lenses on data ecosystems</vt:lpstr>
      <vt:lpstr>4. Methods - Our empirical study</vt:lpstr>
      <vt:lpstr>5. Research questions</vt:lpstr>
      <vt:lpstr>PowerPoint Presentation</vt:lpstr>
      <vt:lpstr>6. Analysis &amp; findings</vt:lpstr>
      <vt:lpstr>Contribution</vt:lpstr>
      <vt:lpstr>Forthcoming  The promise and performance of data ecosystems: A case study of infectious disease modelling and Australia’s COVID-19 response (Howard &amp; Hyland-Wood, 2023)</vt:lpstr>
      <vt:lpstr>Take aways from today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Bernadette Hyland-Wood</cp:lastModifiedBy>
  <cp:revision>78</cp:revision>
  <dcterms:created xsi:type="dcterms:W3CDTF">2022-04-19T22:50:47Z</dcterms:created>
  <dcterms:modified xsi:type="dcterms:W3CDTF">2023-05-31T02:14:09Z</dcterms:modified>
</cp:coreProperties>
</file>