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298" r:id="rId5"/>
    <p:sldId id="303" r:id="rId6"/>
    <p:sldId id="333" r:id="rId7"/>
    <p:sldId id="334" r:id="rId8"/>
    <p:sldId id="292" r:id="rId9"/>
    <p:sldId id="309" r:id="rId10"/>
    <p:sldId id="304" r:id="rId11"/>
    <p:sldId id="316" r:id="rId12"/>
    <p:sldId id="318" r:id="rId13"/>
    <p:sldId id="319" r:id="rId14"/>
    <p:sldId id="322" r:id="rId15"/>
    <p:sldId id="308" r:id="rId16"/>
    <p:sldId id="320" r:id="rId17"/>
    <p:sldId id="321" r:id="rId18"/>
    <p:sldId id="305" r:id="rId19"/>
    <p:sldId id="330" r:id="rId20"/>
    <p:sldId id="331" r:id="rId21"/>
    <p:sldId id="332" r:id="rId22"/>
    <p:sldId id="335" r:id="rId23"/>
    <p:sldId id="306" r:id="rId24"/>
    <p:sldId id="325" r:id="rId25"/>
    <p:sldId id="324" r:id="rId26"/>
    <p:sldId id="326" r:id="rId27"/>
    <p:sldId id="328" r:id="rId28"/>
    <p:sldId id="327" r:id="rId29"/>
    <p:sldId id="307" r:id="rId30"/>
    <p:sldId id="314" r:id="rId31"/>
    <p:sldId id="329" r:id="rId32"/>
    <p:sldId id="297" r:id="rId33"/>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712" autoAdjust="0"/>
  </p:normalViewPr>
  <p:slideViewPr>
    <p:cSldViewPr snapToGrid="0">
      <p:cViewPr varScale="1">
        <p:scale>
          <a:sx n="122" d="100"/>
          <a:sy n="122" d="100"/>
        </p:scale>
        <p:origin x="365" y="82"/>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E3B15-9DC9-4ED6-B2AD-1F8C80BBDFB4}"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01EBB44A-4A4C-4437-8E75-2EF4F6C1C158}">
      <dgm:prSet/>
      <dgm:spPr/>
      <dgm:t>
        <a:bodyPr/>
        <a:lstStyle/>
        <a:p>
          <a:r>
            <a:rPr lang="en-AU" b="1"/>
            <a:t>Solidarity in action</a:t>
          </a:r>
          <a:endParaRPr lang="en-US"/>
        </a:p>
      </dgm:t>
    </dgm:pt>
    <dgm:pt modelId="{10FCA55E-98A2-4300-B74D-B13F4DDD8BD9}" type="parTrans" cxnId="{743C2260-FFE6-4DDB-824A-733CC64A9626}">
      <dgm:prSet/>
      <dgm:spPr/>
      <dgm:t>
        <a:bodyPr/>
        <a:lstStyle/>
        <a:p>
          <a:endParaRPr lang="en-US"/>
        </a:p>
      </dgm:t>
    </dgm:pt>
    <dgm:pt modelId="{E63FE15B-7A3B-428A-9324-4442586B6688}" type="sibTrans" cxnId="{743C2260-FFE6-4DDB-824A-733CC64A9626}">
      <dgm:prSet/>
      <dgm:spPr/>
      <dgm:t>
        <a:bodyPr/>
        <a:lstStyle/>
        <a:p>
          <a:endParaRPr lang="en-US"/>
        </a:p>
      </dgm:t>
    </dgm:pt>
    <dgm:pt modelId="{AEAE630E-1E53-4BE3-9398-939D50DDE1EC}">
      <dgm:prSet/>
      <dgm:spPr/>
      <dgm:t>
        <a:bodyPr/>
        <a:lstStyle/>
        <a:p>
          <a:r>
            <a:rPr lang="en-AU" b="1"/>
            <a:t>Solidarity in leadership</a:t>
          </a:r>
          <a:endParaRPr lang="en-US"/>
        </a:p>
      </dgm:t>
    </dgm:pt>
    <dgm:pt modelId="{727A4978-85BE-462C-ABF6-EC5C448779C6}" type="parTrans" cxnId="{CEE71E1D-8BD9-41A7-8FB0-B22BD7DAD5CB}">
      <dgm:prSet/>
      <dgm:spPr/>
      <dgm:t>
        <a:bodyPr/>
        <a:lstStyle/>
        <a:p>
          <a:endParaRPr lang="en-US"/>
        </a:p>
      </dgm:t>
    </dgm:pt>
    <dgm:pt modelId="{AE658D6E-041B-4EBE-BFFD-04215432C603}" type="sibTrans" cxnId="{CEE71E1D-8BD9-41A7-8FB0-B22BD7DAD5CB}">
      <dgm:prSet/>
      <dgm:spPr/>
      <dgm:t>
        <a:bodyPr/>
        <a:lstStyle/>
        <a:p>
          <a:endParaRPr lang="en-US"/>
        </a:p>
      </dgm:t>
    </dgm:pt>
    <dgm:pt modelId="{CF88D866-3CFC-41F3-AE4A-F45B054D39A7}">
      <dgm:prSet/>
      <dgm:spPr/>
      <dgm:t>
        <a:bodyPr/>
        <a:lstStyle/>
        <a:p>
          <a:r>
            <a:rPr lang="en-AU" b="1"/>
            <a:t>Solidarity in achieving fair shares</a:t>
          </a:r>
          <a:endParaRPr lang="en-US"/>
        </a:p>
      </dgm:t>
    </dgm:pt>
    <dgm:pt modelId="{13C7E1D4-4315-4E96-BD33-CFFBA5F88641}" type="parTrans" cxnId="{E94F8214-4983-4C99-8961-68505B163D08}">
      <dgm:prSet/>
      <dgm:spPr/>
      <dgm:t>
        <a:bodyPr/>
        <a:lstStyle/>
        <a:p>
          <a:endParaRPr lang="en-US"/>
        </a:p>
      </dgm:t>
    </dgm:pt>
    <dgm:pt modelId="{848C7A5B-7D8A-498D-8A40-196BE8A7606C}" type="sibTrans" cxnId="{E94F8214-4983-4C99-8961-68505B163D08}">
      <dgm:prSet/>
      <dgm:spPr/>
      <dgm:t>
        <a:bodyPr/>
        <a:lstStyle/>
        <a:p>
          <a:endParaRPr lang="en-US"/>
        </a:p>
      </dgm:t>
    </dgm:pt>
    <dgm:pt modelId="{4AD6BD55-E41B-4ABE-8F13-44B0D82EE48C}">
      <dgm:prSet/>
      <dgm:spPr/>
      <dgm:t>
        <a:bodyPr/>
        <a:lstStyle/>
        <a:p>
          <a:r>
            <a:rPr lang="en-AU"/>
            <a:t>Solidarity amongst peers</a:t>
          </a:r>
          <a:endParaRPr lang="en-US"/>
        </a:p>
      </dgm:t>
    </dgm:pt>
    <dgm:pt modelId="{DD12641C-2288-4813-9C0C-41D6BD19FC67}" type="parTrans" cxnId="{75019FB1-1C0F-4479-9BAE-0EDBC08D107D}">
      <dgm:prSet/>
      <dgm:spPr/>
      <dgm:t>
        <a:bodyPr/>
        <a:lstStyle/>
        <a:p>
          <a:endParaRPr lang="en-US"/>
        </a:p>
      </dgm:t>
    </dgm:pt>
    <dgm:pt modelId="{D1FCFEAB-1C1E-4E02-8901-AE7260C28027}" type="sibTrans" cxnId="{75019FB1-1C0F-4479-9BAE-0EDBC08D107D}">
      <dgm:prSet/>
      <dgm:spPr/>
      <dgm:t>
        <a:bodyPr/>
        <a:lstStyle/>
        <a:p>
          <a:endParaRPr lang="en-US"/>
        </a:p>
      </dgm:t>
    </dgm:pt>
    <dgm:pt modelId="{8AC1E293-91A7-42F7-BF9A-FF38FD455BCC}">
      <dgm:prSet/>
      <dgm:spPr/>
      <dgm:t>
        <a:bodyPr/>
        <a:lstStyle/>
        <a:p>
          <a:r>
            <a:rPr lang="en-AU" b="1"/>
            <a:t>Solidarity in support</a:t>
          </a:r>
          <a:endParaRPr lang="en-US"/>
        </a:p>
      </dgm:t>
    </dgm:pt>
    <dgm:pt modelId="{956B8F68-BC2C-4D5D-9795-D404252448BC}" type="parTrans" cxnId="{A70D5232-380F-402E-BF6F-58AE6520144E}">
      <dgm:prSet/>
      <dgm:spPr/>
      <dgm:t>
        <a:bodyPr/>
        <a:lstStyle/>
        <a:p>
          <a:endParaRPr lang="en-US"/>
        </a:p>
      </dgm:t>
    </dgm:pt>
    <dgm:pt modelId="{A1E33D84-4021-4EDA-AEE5-D7D45AFF9537}" type="sibTrans" cxnId="{A70D5232-380F-402E-BF6F-58AE6520144E}">
      <dgm:prSet/>
      <dgm:spPr/>
      <dgm:t>
        <a:bodyPr/>
        <a:lstStyle/>
        <a:p>
          <a:endParaRPr lang="en-US"/>
        </a:p>
      </dgm:t>
    </dgm:pt>
    <dgm:pt modelId="{D4593487-FC8E-4BF1-A064-F9AFA068B7D0}">
      <dgm:prSet/>
      <dgm:spPr/>
      <dgm:t>
        <a:bodyPr/>
        <a:lstStyle/>
        <a:p>
          <a:r>
            <a:rPr lang="en-AU" b="1"/>
            <a:t>Intragenerational solidarity</a:t>
          </a:r>
          <a:endParaRPr lang="en-US"/>
        </a:p>
      </dgm:t>
    </dgm:pt>
    <dgm:pt modelId="{51E14FA4-5B75-47F4-A811-814A3F1226CC}" type="parTrans" cxnId="{CE791D48-7C81-47A3-BCDE-FEC294742B43}">
      <dgm:prSet/>
      <dgm:spPr/>
      <dgm:t>
        <a:bodyPr/>
        <a:lstStyle/>
        <a:p>
          <a:endParaRPr lang="en-US"/>
        </a:p>
      </dgm:t>
    </dgm:pt>
    <dgm:pt modelId="{3DE7DA72-6A5A-499D-BCFA-6C2A6602166B}" type="sibTrans" cxnId="{CE791D48-7C81-47A3-BCDE-FEC294742B43}">
      <dgm:prSet/>
      <dgm:spPr/>
      <dgm:t>
        <a:bodyPr/>
        <a:lstStyle/>
        <a:p>
          <a:endParaRPr lang="en-US"/>
        </a:p>
      </dgm:t>
    </dgm:pt>
    <dgm:pt modelId="{757159E0-33D7-4D8C-AAA0-701149F14A8D}">
      <dgm:prSet/>
      <dgm:spPr/>
      <dgm:t>
        <a:bodyPr/>
        <a:lstStyle/>
        <a:p>
          <a:r>
            <a:rPr lang="en-AU" b="1"/>
            <a:t>Intergenerational solidarity</a:t>
          </a:r>
          <a:endParaRPr lang="en-US"/>
        </a:p>
      </dgm:t>
    </dgm:pt>
    <dgm:pt modelId="{E5D8842E-1343-4442-A2DB-BF9C0DC38BA7}" type="parTrans" cxnId="{CA737118-77AE-483D-9C77-57E20849CA3E}">
      <dgm:prSet/>
      <dgm:spPr/>
      <dgm:t>
        <a:bodyPr/>
        <a:lstStyle/>
        <a:p>
          <a:endParaRPr lang="en-US"/>
        </a:p>
      </dgm:t>
    </dgm:pt>
    <dgm:pt modelId="{7AB34129-E4EB-485B-95F4-1A229EDB808E}" type="sibTrans" cxnId="{CA737118-77AE-483D-9C77-57E20849CA3E}">
      <dgm:prSet/>
      <dgm:spPr/>
      <dgm:t>
        <a:bodyPr/>
        <a:lstStyle/>
        <a:p>
          <a:endParaRPr lang="en-US"/>
        </a:p>
      </dgm:t>
    </dgm:pt>
    <dgm:pt modelId="{C098C250-8C6E-44DD-9676-5E0296A5FBCB}">
      <dgm:prSet/>
      <dgm:spPr/>
      <dgm:t>
        <a:bodyPr/>
        <a:lstStyle/>
        <a:p>
          <a:r>
            <a:rPr lang="en-AU"/>
            <a:t>Solidarity with nature</a:t>
          </a:r>
          <a:endParaRPr lang="en-US"/>
        </a:p>
      </dgm:t>
    </dgm:pt>
    <dgm:pt modelId="{99F0A485-498E-4EC5-A115-6D87F844D19D}" type="parTrans" cxnId="{2FDC5F41-643A-4D1B-B49F-268B640E7CCF}">
      <dgm:prSet/>
      <dgm:spPr/>
      <dgm:t>
        <a:bodyPr/>
        <a:lstStyle/>
        <a:p>
          <a:endParaRPr lang="en-US"/>
        </a:p>
      </dgm:t>
    </dgm:pt>
    <dgm:pt modelId="{DEDC45A2-05AF-4BB2-B71A-10E3553411D2}" type="sibTrans" cxnId="{2FDC5F41-643A-4D1B-B49F-268B640E7CCF}">
      <dgm:prSet/>
      <dgm:spPr/>
      <dgm:t>
        <a:bodyPr/>
        <a:lstStyle/>
        <a:p>
          <a:endParaRPr lang="en-US"/>
        </a:p>
      </dgm:t>
    </dgm:pt>
    <dgm:pt modelId="{294AC94C-5FED-407C-9347-7DE49BC4B928}">
      <dgm:prSet/>
      <dgm:spPr/>
      <dgm:t>
        <a:bodyPr/>
        <a:lstStyle/>
        <a:p>
          <a:r>
            <a:rPr lang="en-AU"/>
            <a:t>Solidarity in science</a:t>
          </a:r>
          <a:endParaRPr lang="en-US"/>
        </a:p>
      </dgm:t>
    </dgm:pt>
    <dgm:pt modelId="{FC17794C-5EA2-4575-9D74-2255F77C1B7F}" type="parTrans" cxnId="{010BB76A-0BF1-4647-9F20-C9B120D70667}">
      <dgm:prSet/>
      <dgm:spPr/>
      <dgm:t>
        <a:bodyPr/>
        <a:lstStyle/>
        <a:p>
          <a:endParaRPr lang="en-US"/>
        </a:p>
      </dgm:t>
    </dgm:pt>
    <dgm:pt modelId="{B589FCBB-94AC-4AFD-83EB-6827BFBAEA59}" type="sibTrans" cxnId="{010BB76A-0BF1-4647-9F20-C9B120D70667}">
      <dgm:prSet/>
      <dgm:spPr/>
      <dgm:t>
        <a:bodyPr/>
        <a:lstStyle/>
        <a:p>
          <a:endParaRPr lang="en-US"/>
        </a:p>
      </dgm:t>
    </dgm:pt>
    <dgm:pt modelId="{78E21774-2440-488F-A56C-3FAA20F46BD1}">
      <dgm:prSet/>
      <dgm:spPr/>
      <dgm:t>
        <a:bodyPr/>
        <a:lstStyle/>
        <a:p>
          <a:r>
            <a:rPr lang="en-AU"/>
            <a:t>Inter-jurisdictional juristic solidarity </a:t>
          </a:r>
          <a:endParaRPr lang="en-US"/>
        </a:p>
      </dgm:t>
    </dgm:pt>
    <dgm:pt modelId="{7E4219B8-6866-4337-85E6-07A6303E27E6}" type="parTrans" cxnId="{89BCF3B1-B221-442C-A671-EAC68AAFBD6E}">
      <dgm:prSet/>
      <dgm:spPr/>
      <dgm:t>
        <a:bodyPr/>
        <a:lstStyle/>
        <a:p>
          <a:endParaRPr lang="en-US"/>
        </a:p>
      </dgm:t>
    </dgm:pt>
    <dgm:pt modelId="{931D5352-E25A-4FEB-A442-95E9D68C3AE2}" type="sibTrans" cxnId="{89BCF3B1-B221-442C-A671-EAC68AAFBD6E}">
      <dgm:prSet/>
      <dgm:spPr/>
      <dgm:t>
        <a:bodyPr/>
        <a:lstStyle/>
        <a:p>
          <a:endParaRPr lang="en-US"/>
        </a:p>
      </dgm:t>
    </dgm:pt>
    <dgm:pt modelId="{E2D672EA-376B-43E4-89E3-57C8DDAFB80E}" type="pres">
      <dgm:prSet presAssocID="{09AE3B15-9DC9-4ED6-B2AD-1F8C80BBDFB4}" presName="vert0" presStyleCnt="0">
        <dgm:presLayoutVars>
          <dgm:dir/>
          <dgm:animOne val="branch"/>
          <dgm:animLvl val="lvl"/>
        </dgm:presLayoutVars>
      </dgm:prSet>
      <dgm:spPr/>
    </dgm:pt>
    <dgm:pt modelId="{44B3FF67-1D25-4E6E-803D-D639EF431406}" type="pres">
      <dgm:prSet presAssocID="{01EBB44A-4A4C-4437-8E75-2EF4F6C1C158}" presName="thickLine" presStyleLbl="alignNode1" presStyleIdx="0" presStyleCnt="10"/>
      <dgm:spPr/>
    </dgm:pt>
    <dgm:pt modelId="{2E2E7567-C002-4E03-8081-9F811964BA95}" type="pres">
      <dgm:prSet presAssocID="{01EBB44A-4A4C-4437-8E75-2EF4F6C1C158}" presName="horz1" presStyleCnt="0"/>
      <dgm:spPr/>
    </dgm:pt>
    <dgm:pt modelId="{AFB501DB-B4F4-43CB-8B0B-AE976675295A}" type="pres">
      <dgm:prSet presAssocID="{01EBB44A-4A4C-4437-8E75-2EF4F6C1C158}" presName="tx1" presStyleLbl="revTx" presStyleIdx="0" presStyleCnt="10"/>
      <dgm:spPr/>
    </dgm:pt>
    <dgm:pt modelId="{A70348DD-24A7-4EAB-86B7-57463EF776DB}" type="pres">
      <dgm:prSet presAssocID="{01EBB44A-4A4C-4437-8E75-2EF4F6C1C158}" presName="vert1" presStyleCnt="0"/>
      <dgm:spPr/>
    </dgm:pt>
    <dgm:pt modelId="{588B8EB6-D1F6-4BEC-8619-F036A641E3EF}" type="pres">
      <dgm:prSet presAssocID="{AEAE630E-1E53-4BE3-9398-939D50DDE1EC}" presName="thickLine" presStyleLbl="alignNode1" presStyleIdx="1" presStyleCnt="10"/>
      <dgm:spPr/>
    </dgm:pt>
    <dgm:pt modelId="{D20C6143-8577-42BD-9868-BE06FCCF5968}" type="pres">
      <dgm:prSet presAssocID="{AEAE630E-1E53-4BE3-9398-939D50DDE1EC}" presName="horz1" presStyleCnt="0"/>
      <dgm:spPr/>
    </dgm:pt>
    <dgm:pt modelId="{0B8BD268-8668-4E83-97B9-A6386DC61302}" type="pres">
      <dgm:prSet presAssocID="{AEAE630E-1E53-4BE3-9398-939D50DDE1EC}" presName="tx1" presStyleLbl="revTx" presStyleIdx="1" presStyleCnt="10"/>
      <dgm:spPr/>
    </dgm:pt>
    <dgm:pt modelId="{5A2C4454-1F34-4A4D-82B0-890EAAAFE638}" type="pres">
      <dgm:prSet presAssocID="{AEAE630E-1E53-4BE3-9398-939D50DDE1EC}" presName="vert1" presStyleCnt="0"/>
      <dgm:spPr/>
    </dgm:pt>
    <dgm:pt modelId="{7B8FE206-4004-43A6-9948-CE2C8E2AF423}" type="pres">
      <dgm:prSet presAssocID="{CF88D866-3CFC-41F3-AE4A-F45B054D39A7}" presName="thickLine" presStyleLbl="alignNode1" presStyleIdx="2" presStyleCnt="10"/>
      <dgm:spPr/>
    </dgm:pt>
    <dgm:pt modelId="{51E0BD42-8661-4BA7-B519-F2AA8D060F12}" type="pres">
      <dgm:prSet presAssocID="{CF88D866-3CFC-41F3-AE4A-F45B054D39A7}" presName="horz1" presStyleCnt="0"/>
      <dgm:spPr/>
    </dgm:pt>
    <dgm:pt modelId="{0FEF2455-6220-4062-A90A-AB59C86EB37C}" type="pres">
      <dgm:prSet presAssocID="{CF88D866-3CFC-41F3-AE4A-F45B054D39A7}" presName="tx1" presStyleLbl="revTx" presStyleIdx="2" presStyleCnt="10"/>
      <dgm:spPr/>
    </dgm:pt>
    <dgm:pt modelId="{5CB37363-C796-45B2-961B-4EC0F5FBC31B}" type="pres">
      <dgm:prSet presAssocID="{CF88D866-3CFC-41F3-AE4A-F45B054D39A7}" presName="vert1" presStyleCnt="0"/>
      <dgm:spPr/>
    </dgm:pt>
    <dgm:pt modelId="{240A26AE-3C46-4933-916D-F02A585B4299}" type="pres">
      <dgm:prSet presAssocID="{4AD6BD55-E41B-4ABE-8F13-44B0D82EE48C}" presName="thickLine" presStyleLbl="alignNode1" presStyleIdx="3" presStyleCnt="10"/>
      <dgm:spPr/>
    </dgm:pt>
    <dgm:pt modelId="{05E24ED8-B287-4FB8-B877-DF0D4896FCC7}" type="pres">
      <dgm:prSet presAssocID="{4AD6BD55-E41B-4ABE-8F13-44B0D82EE48C}" presName="horz1" presStyleCnt="0"/>
      <dgm:spPr/>
    </dgm:pt>
    <dgm:pt modelId="{3C81E794-BFE3-451C-85C8-AB32728212E7}" type="pres">
      <dgm:prSet presAssocID="{4AD6BD55-E41B-4ABE-8F13-44B0D82EE48C}" presName="tx1" presStyleLbl="revTx" presStyleIdx="3" presStyleCnt="10"/>
      <dgm:spPr/>
    </dgm:pt>
    <dgm:pt modelId="{00D65727-778D-4A00-8B7B-C545E3E16F29}" type="pres">
      <dgm:prSet presAssocID="{4AD6BD55-E41B-4ABE-8F13-44B0D82EE48C}" presName="vert1" presStyleCnt="0"/>
      <dgm:spPr/>
    </dgm:pt>
    <dgm:pt modelId="{C1A09DD6-E03F-4CEF-9A2D-6D3C97B0AE59}" type="pres">
      <dgm:prSet presAssocID="{8AC1E293-91A7-42F7-BF9A-FF38FD455BCC}" presName="thickLine" presStyleLbl="alignNode1" presStyleIdx="4" presStyleCnt="10"/>
      <dgm:spPr/>
    </dgm:pt>
    <dgm:pt modelId="{63055B48-31B9-4298-A7B4-C7582D122A30}" type="pres">
      <dgm:prSet presAssocID="{8AC1E293-91A7-42F7-BF9A-FF38FD455BCC}" presName="horz1" presStyleCnt="0"/>
      <dgm:spPr/>
    </dgm:pt>
    <dgm:pt modelId="{90A57227-4C30-4727-BADE-9C2D8311D4B7}" type="pres">
      <dgm:prSet presAssocID="{8AC1E293-91A7-42F7-BF9A-FF38FD455BCC}" presName="tx1" presStyleLbl="revTx" presStyleIdx="4" presStyleCnt="10"/>
      <dgm:spPr/>
    </dgm:pt>
    <dgm:pt modelId="{F80FBE57-B1F3-4B34-B47A-0685D9DB1796}" type="pres">
      <dgm:prSet presAssocID="{8AC1E293-91A7-42F7-BF9A-FF38FD455BCC}" presName="vert1" presStyleCnt="0"/>
      <dgm:spPr/>
    </dgm:pt>
    <dgm:pt modelId="{CAAB5485-FE6C-4489-AC12-348DD114000E}" type="pres">
      <dgm:prSet presAssocID="{D4593487-FC8E-4BF1-A064-F9AFA068B7D0}" presName="thickLine" presStyleLbl="alignNode1" presStyleIdx="5" presStyleCnt="10"/>
      <dgm:spPr/>
    </dgm:pt>
    <dgm:pt modelId="{2DB08F24-EAAA-42CC-8A4F-72E34B4D8064}" type="pres">
      <dgm:prSet presAssocID="{D4593487-FC8E-4BF1-A064-F9AFA068B7D0}" presName="horz1" presStyleCnt="0"/>
      <dgm:spPr/>
    </dgm:pt>
    <dgm:pt modelId="{7C6B8C70-9B18-4509-B9C5-0F1A6147CB52}" type="pres">
      <dgm:prSet presAssocID="{D4593487-FC8E-4BF1-A064-F9AFA068B7D0}" presName="tx1" presStyleLbl="revTx" presStyleIdx="5" presStyleCnt="10"/>
      <dgm:spPr/>
    </dgm:pt>
    <dgm:pt modelId="{C889960C-58E2-4D2F-AB79-8B3973B7FD7F}" type="pres">
      <dgm:prSet presAssocID="{D4593487-FC8E-4BF1-A064-F9AFA068B7D0}" presName="vert1" presStyleCnt="0"/>
      <dgm:spPr/>
    </dgm:pt>
    <dgm:pt modelId="{F81C64E1-F936-4D0D-A33B-BF696E616C6A}" type="pres">
      <dgm:prSet presAssocID="{757159E0-33D7-4D8C-AAA0-701149F14A8D}" presName="thickLine" presStyleLbl="alignNode1" presStyleIdx="6" presStyleCnt="10"/>
      <dgm:spPr/>
    </dgm:pt>
    <dgm:pt modelId="{B8EB9E40-A2F3-4697-B7E1-E41777DA09CF}" type="pres">
      <dgm:prSet presAssocID="{757159E0-33D7-4D8C-AAA0-701149F14A8D}" presName="horz1" presStyleCnt="0"/>
      <dgm:spPr/>
    </dgm:pt>
    <dgm:pt modelId="{81F501B2-A89F-4D2C-A67C-8D47730214E0}" type="pres">
      <dgm:prSet presAssocID="{757159E0-33D7-4D8C-AAA0-701149F14A8D}" presName="tx1" presStyleLbl="revTx" presStyleIdx="6" presStyleCnt="10"/>
      <dgm:spPr/>
    </dgm:pt>
    <dgm:pt modelId="{83040265-5AB3-47CC-843A-A489730479B7}" type="pres">
      <dgm:prSet presAssocID="{757159E0-33D7-4D8C-AAA0-701149F14A8D}" presName="vert1" presStyleCnt="0"/>
      <dgm:spPr/>
    </dgm:pt>
    <dgm:pt modelId="{F4C5B06A-9E22-4C74-942D-5139BCCF23B3}" type="pres">
      <dgm:prSet presAssocID="{C098C250-8C6E-44DD-9676-5E0296A5FBCB}" presName="thickLine" presStyleLbl="alignNode1" presStyleIdx="7" presStyleCnt="10"/>
      <dgm:spPr/>
    </dgm:pt>
    <dgm:pt modelId="{4013279A-17E8-45BD-8AF5-DABB2DA2D6D7}" type="pres">
      <dgm:prSet presAssocID="{C098C250-8C6E-44DD-9676-5E0296A5FBCB}" presName="horz1" presStyleCnt="0"/>
      <dgm:spPr/>
    </dgm:pt>
    <dgm:pt modelId="{5AFD5B75-EB7D-47D1-A5A4-023DC4F552DF}" type="pres">
      <dgm:prSet presAssocID="{C098C250-8C6E-44DD-9676-5E0296A5FBCB}" presName="tx1" presStyleLbl="revTx" presStyleIdx="7" presStyleCnt="10"/>
      <dgm:spPr/>
    </dgm:pt>
    <dgm:pt modelId="{98D24D69-1516-44AC-9632-22D95C413ED7}" type="pres">
      <dgm:prSet presAssocID="{C098C250-8C6E-44DD-9676-5E0296A5FBCB}" presName="vert1" presStyleCnt="0"/>
      <dgm:spPr/>
    </dgm:pt>
    <dgm:pt modelId="{4363FC32-4773-4211-84B0-2AEE1DED3B7B}" type="pres">
      <dgm:prSet presAssocID="{294AC94C-5FED-407C-9347-7DE49BC4B928}" presName="thickLine" presStyleLbl="alignNode1" presStyleIdx="8" presStyleCnt="10"/>
      <dgm:spPr/>
    </dgm:pt>
    <dgm:pt modelId="{682AF323-99FE-4925-9289-384A2233ED53}" type="pres">
      <dgm:prSet presAssocID="{294AC94C-5FED-407C-9347-7DE49BC4B928}" presName="horz1" presStyleCnt="0"/>
      <dgm:spPr/>
    </dgm:pt>
    <dgm:pt modelId="{93E74014-A07A-4392-A811-73E1B0732BF6}" type="pres">
      <dgm:prSet presAssocID="{294AC94C-5FED-407C-9347-7DE49BC4B928}" presName="tx1" presStyleLbl="revTx" presStyleIdx="8" presStyleCnt="10"/>
      <dgm:spPr/>
    </dgm:pt>
    <dgm:pt modelId="{565C1AA8-94CA-457E-949F-7FF925D7DB98}" type="pres">
      <dgm:prSet presAssocID="{294AC94C-5FED-407C-9347-7DE49BC4B928}" presName="vert1" presStyleCnt="0"/>
      <dgm:spPr/>
    </dgm:pt>
    <dgm:pt modelId="{0DCD697D-3A4F-4D66-B59C-D8F59987ACA9}" type="pres">
      <dgm:prSet presAssocID="{78E21774-2440-488F-A56C-3FAA20F46BD1}" presName="thickLine" presStyleLbl="alignNode1" presStyleIdx="9" presStyleCnt="10"/>
      <dgm:spPr/>
    </dgm:pt>
    <dgm:pt modelId="{CE27B7EC-4D12-481A-8F1C-7C7B934EEF79}" type="pres">
      <dgm:prSet presAssocID="{78E21774-2440-488F-A56C-3FAA20F46BD1}" presName="horz1" presStyleCnt="0"/>
      <dgm:spPr/>
    </dgm:pt>
    <dgm:pt modelId="{74CF8166-7530-4D20-AA9D-833FAA82E4E6}" type="pres">
      <dgm:prSet presAssocID="{78E21774-2440-488F-A56C-3FAA20F46BD1}" presName="tx1" presStyleLbl="revTx" presStyleIdx="9" presStyleCnt="10"/>
      <dgm:spPr/>
    </dgm:pt>
    <dgm:pt modelId="{AA3B7E9E-85A9-4ECB-9215-35C11833575E}" type="pres">
      <dgm:prSet presAssocID="{78E21774-2440-488F-A56C-3FAA20F46BD1}" presName="vert1" presStyleCnt="0"/>
      <dgm:spPr/>
    </dgm:pt>
  </dgm:ptLst>
  <dgm:cxnLst>
    <dgm:cxn modelId="{018A200D-A8DF-4E5B-9838-28C12AAA45FD}" type="presOf" srcId="{C098C250-8C6E-44DD-9676-5E0296A5FBCB}" destId="{5AFD5B75-EB7D-47D1-A5A4-023DC4F552DF}" srcOrd="0" destOrd="0" presId="urn:microsoft.com/office/officeart/2008/layout/LinedList"/>
    <dgm:cxn modelId="{FBEA380F-CB2D-4D3D-94F6-2ECBC75BBA8A}" type="presOf" srcId="{294AC94C-5FED-407C-9347-7DE49BC4B928}" destId="{93E74014-A07A-4392-A811-73E1B0732BF6}" srcOrd="0" destOrd="0" presId="urn:microsoft.com/office/officeart/2008/layout/LinedList"/>
    <dgm:cxn modelId="{E94F8214-4983-4C99-8961-68505B163D08}" srcId="{09AE3B15-9DC9-4ED6-B2AD-1F8C80BBDFB4}" destId="{CF88D866-3CFC-41F3-AE4A-F45B054D39A7}" srcOrd="2" destOrd="0" parTransId="{13C7E1D4-4315-4E96-BD33-CFFBA5F88641}" sibTransId="{848C7A5B-7D8A-498D-8A40-196BE8A7606C}"/>
    <dgm:cxn modelId="{FBC79515-E6C0-41A4-9045-7E1C707570F9}" type="presOf" srcId="{78E21774-2440-488F-A56C-3FAA20F46BD1}" destId="{74CF8166-7530-4D20-AA9D-833FAA82E4E6}" srcOrd="0" destOrd="0" presId="urn:microsoft.com/office/officeart/2008/layout/LinedList"/>
    <dgm:cxn modelId="{CA737118-77AE-483D-9C77-57E20849CA3E}" srcId="{09AE3B15-9DC9-4ED6-B2AD-1F8C80BBDFB4}" destId="{757159E0-33D7-4D8C-AAA0-701149F14A8D}" srcOrd="6" destOrd="0" parTransId="{E5D8842E-1343-4442-A2DB-BF9C0DC38BA7}" sibTransId="{7AB34129-E4EB-485B-95F4-1A229EDB808E}"/>
    <dgm:cxn modelId="{CEE71E1D-8BD9-41A7-8FB0-B22BD7DAD5CB}" srcId="{09AE3B15-9DC9-4ED6-B2AD-1F8C80BBDFB4}" destId="{AEAE630E-1E53-4BE3-9398-939D50DDE1EC}" srcOrd="1" destOrd="0" parTransId="{727A4978-85BE-462C-ABF6-EC5C448779C6}" sibTransId="{AE658D6E-041B-4EBE-BFFD-04215432C603}"/>
    <dgm:cxn modelId="{A70D5232-380F-402E-BF6F-58AE6520144E}" srcId="{09AE3B15-9DC9-4ED6-B2AD-1F8C80BBDFB4}" destId="{8AC1E293-91A7-42F7-BF9A-FF38FD455BCC}" srcOrd="4" destOrd="0" parTransId="{956B8F68-BC2C-4D5D-9795-D404252448BC}" sibTransId="{A1E33D84-4021-4EDA-AEE5-D7D45AFF9537}"/>
    <dgm:cxn modelId="{743C2260-FFE6-4DDB-824A-733CC64A9626}" srcId="{09AE3B15-9DC9-4ED6-B2AD-1F8C80BBDFB4}" destId="{01EBB44A-4A4C-4437-8E75-2EF4F6C1C158}" srcOrd="0" destOrd="0" parTransId="{10FCA55E-98A2-4300-B74D-B13F4DDD8BD9}" sibTransId="{E63FE15B-7A3B-428A-9324-4442586B6688}"/>
    <dgm:cxn modelId="{2FDC5F41-643A-4D1B-B49F-268B640E7CCF}" srcId="{09AE3B15-9DC9-4ED6-B2AD-1F8C80BBDFB4}" destId="{C098C250-8C6E-44DD-9676-5E0296A5FBCB}" srcOrd="7" destOrd="0" parTransId="{99F0A485-498E-4EC5-A115-6D87F844D19D}" sibTransId="{DEDC45A2-05AF-4BB2-B71A-10E3553411D2}"/>
    <dgm:cxn modelId="{CE791D48-7C81-47A3-BCDE-FEC294742B43}" srcId="{09AE3B15-9DC9-4ED6-B2AD-1F8C80BBDFB4}" destId="{D4593487-FC8E-4BF1-A064-F9AFA068B7D0}" srcOrd="5" destOrd="0" parTransId="{51E14FA4-5B75-47F4-A811-814A3F1226CC}" sibTransId="{3DE7DA72-6A5A-499D-BCFA-6C2A6602166B}"/>
    <dgm:cxn modelId="{010BB76A-0BF1-4647-9F20-C9B120D70667}" srcId="{09AE3B15-9DC9-4ED6-B2AD-1F8C80BBDFB4}" destId="{294AC94C-5FED-407C-9347-7DE49BC4B928}" srcOrd="8" destOrd="0" parTransId="{FC17794C-5EA2-4575-9D74-2255F77C1B7F}" sibTransId="{B589FCBB-94AC-4AFD-83EB-6827BFBAEA59}"/>
    <dgm:cxn modelId="{25D25A5A-F9C6-41C2-8094-EBC71FAC0A3C}" type="presOf" srcId="{CF88D866-3CFC-41F3-AE4A-F45B054D39A7}" destId="{0FEF2455-6220-4062-A90A-AB59C86EB37C}" srcOrd="0" destOrd="0" presId="urn:microsoft.com/office/officeart/2008/layout/LinedList"/>
    <dgm:cxn modelId="{DCD1E58B-FE48-4FFB-8CFE-BD64D86B4FB5}" type="presOf" srcId="{757159E0-33D7-4D8C-AAA0-701149F14A8D}" destId="{81F501B2-A89F-4D2C-A67C-8D47730214E0}" srcOrd="0" destOrd="0" presId="urn:microsoft.com/office/officeart/2008/layout/LinedList"/>
    <dgm:cxn modelId="{B7708790-DC81-48D1-B404-7A9CF80CAE42}" type="presOf" srcId="{4AD6BD55-E41B-4ABE-8F13-44B0D82EE48C}" destId="{3C81E794-BFE3-451C-85C8-AB32728212E7}" srcOrd="0" destOrd="0" presId="urn:microsoft.com/office/officeart/2008/layout/LinedList"/>
    <dgm:cxn modelId="{1E02BE99-2FC2-4089-AE0A-C4B2BAF2665F}" type="presOf" srcId="{01EBB44A-4A4C-4437-8E75-2EF4F6C1C158}" destId="{AFB501DB-B4F4-43CB-8B0B-AE976675295A}" srcOrd="0" destOrd="0" presId="urn:microsoft.com/office/officeart/2008/layout/LinedList"/>
    <dgm:cxn modelId="{23FBF5A8-C4B3-4E64-8914-3F419D3528BC}" type="presOf" srcId="{D4593487-FC8E-4BF1-A064-F9AFA068B7D0}" destId="{7C6B8C70-9B18-4509-B9C5-0F1A6147CB52}" srcOrd="0" destOrd="0" presId="urn:microsoft.com/office/officeart/2008/layout/LinedList"/>
    <dgm:cxn modelId="{75019FB1-1C0F-4479-9BAE-0EDBC08D107D}" srcId="{09AE3B15-9DC9-4ED6-B2AD-1F8C80BBDFB4}" destId="{4AD6BD55-E41B-4ABE-8F13-44B0D82EE48C}" srcOrd="3" destOrd="0" parTransId="{DD12641C-2288-4813-9C0C-41D6BD19FC67}" sibTransId="{D1FCFEAB-1C1E-4E02-8901-AE7260C28027}"/>
    <dgm:cxn modelId="{89BCF3B1-B221-442C-A671-EAC68AAFBD6E}" srcId="{09AE3B15-9DC9-4ED6-B2AD-1F8C80BBDFB4}" destId="{78E21774-2440-488F-A56C-3FAA20F46BD1}" srcOrd="9" destOrd="0" parTransId="{7E4219B8-6866-4337-85E6-07A6303E27E6}" sibTransId="{931D5352-E25A-4FEB-A442-95E9D68C3AE2}"/>
    <dgm:cxn modelId="{EDD800C2-8E26-4C8D-B05C-6DB354C52969}" type="presOf" srcId="{AEAE630E-1E53-4BE3-9398-939D50DDE1EC}" destId="{0B8BD268-8668-4E83-97B9-A6386DC61302}" srcOrd="0" destOrd="0" presId="urn:microsoft.com/office/officeart/2008/layout/LinedList"/>
    <dgm:cxn modelId="{1E1CD5C9-70E7-4790-96D7-7FF57DE7CF31}" type="presOf" srcId="{09AE3B15-9DC9-4ED6-B2AD-1F8C80BBDFB4}" destId="{E2D672EA-376B-43E4-89E3-57C8DDAFB80E}" srcOrd="0" destOrd="0" presId="urn:microsoft.com/office/officeart/2008/layout/LinedList"/>
    <dgm:cxn modelId="{55BC13EA-8ED7-4863-AC6D-4A4051B3607F}" type="presOf" srcId="{8AC1E293-91A7-42F7-BF9A-FF38FD455BCC}" destId="{90A57227-4C30-4727-BADE-9C2D8311D4B7}" srcOrd="0" destOrd="0" presId="urn:microsoft.com/office/officeart/2008/layout/LinedList"/>
    <dgm:cxn modelId="{82F97295-F5C5-4465-A8DE-700935686AA5}" type="presParOf" srcId="{E2D672EA-376B-43E4-89E3-57C8DDAFB80E}" destId="{44B3FF67-1D25-4E6E-803D-D639EF431406}" srcOrd="0" destOrd="0" presId="urn:microsoft.com/office/officeart/2008/layout/LinedList"/>
    <dgm:cxn modelId="{942AB454-8A61-414F-BFBB-B2C6F43F94B3}" type="presParOf" srcId="{E2D672EA-376B-43E4-89E3-57C8DDAFB80E}" destId="{2E2E7567-C002-4E03-8081-9F811964BA95}" srcOrd="1" destOrd="0" presId="urn:microsoft.com/office/officeart/2008/layout/LinedList"/>
    <dgm:cxn modelId="{B4888819-CDED-4598-9DB2-4329BDFA5B08}" type="presParOf" srcId="{2E2E7567-C002-4E03-8081-9F811964BA95}" destId="{AFB501DB-B4F4-43CB-8B0B-AE976675295A}" srcOrd="0" destOrd="0" presId="urn:microsoft.com/office/officeart/2008/layout/LinedList"/>
    <dgm:cxn modelId="{B4639D79-0C0D-4B6E-B69C-D559F23F98B5}" type="presParOf" srcId="{2E2E7567-C002-4E03-8081-9F811964BA95}" destId="{A70348DD-24A7-4EAB-86B7-57463EF776DB}" srcOrd="1" destOrd="0" presId="urn:microsoft.com/office/officeart/2008/layout/LinedList"/>
    <dgm:cxn modelId="{F7173388-9C92-4FF6-9E56-F31ECCE2AA22}" type="presParOf" srcId="{E2D672EA-376B-43E4-89E3-57C8DDAFB80E}" destId="{588B8EB6-D1F6-4BEC-8619-F036A641E3EF}" srcOrd="2" destOrd="0" presId="urn:microsoft.com/office/officeart/2008/layout/LinedList"/>
    <dgm:cxn modelId="{D4EFAB6A-708C-4A36-8ADE-79A0A2CE31D7}" type="presParOf" srcId="{E2D672EA-376B-43E4-89E3-57C8DDAFB80E}" destId="{D20C6143-8577-42BD-9868-BE06FCCF5968}" srcOrd="3" destOrd="0" presId="urn:microsoft.com/office/officeart/2008/layout/LinedList"/>
    <dgm:cxn modelId="{B005BEF2-5A4F-4F7F-9266-03B9A8DB8FD4}" type="presParOf" srcId="{D20C6143-8577-42BD-9868-BE06FCCF5968}" destId="{0B8BD268-8668-4E83-97B9-A6386DC61302}" srcOrd="0" destOrd="0" presId="urn:microsoft.com/office/officeart/2008/layout/LinedList"/>
    <dgm:cxn modelId="{7BC1CF91-919B-447F-B314-03BE2C13B95D}" type="presParOf" srcId="{D20C6143-8577-42BD-9868-BE06FCCF5968}" destId="{5A2C4454-1F34-4A4D-82B0-890EAAAFE638}" srcOrd="1" destOrd="0" presId="urn:microsoft.com/office/officeart/2008/layout/LinedList"/>
    <dgm:cxn modelId="{241233FD-020E-401F-9F94-EC1640F10731}" type="presParOf" srcId="{E2D672EA-376B-43E4-89E3-57C8DDAFB80E}" destId="{7B8FE206-4004-43A6-9948-CE2C8E2AF423}" srcOrd="4" destOrd="0" presId="urn:microsoft.com/office/officeart/2008/layout/LinedList"/>
    <dgm:cxn modelId="{208623BA-44F9-4931-8F5D-063E9211E4DB}" type="presParOf" srcId="{E2D672EA-376B-43E4-89E3-57C8DDAFB80E}" destId="{51E0BD42-8661-4BA7-B519-F2AA8D060F12}" srcOrd="5" destOrd="0" presId="urn:microsoft.com/office/officeart/2008/layout/LinedList"/>
    <dgm:cxn modelId="{20A4A11D-CD3B-45E1-95E3-DDB395FE611D}" type="presParOf" srcId="{51E0BD42-8661-4BA7-B519-F2AA8D060F12}" destId="{0FEF2455-6220-4062-A90A-AB59C86EB37C}" srcOrd="0" destOrd="0" presId="urn:microsoft.com/office/officeart/2008/layout/LinedList"/>
    <dgm:cxn modelId="{FDCC3AB5-EAAF-430B-8E3D-EEF30FBE2E26}" type="presParOf" srcId="{51E0BD42-8661-4BA7-B519-F2AA8D060F12}" destId="{5CB37363-C796-45B2-961B-4EC0F5FBC31B}" srcOrd="1" destOrd="0" presId="urn:microsoft.com/office/officeart/2008/layout/LinedList"/>
    <dgm:cxn modelId="{BB77D165-D1A0-450A-AB4B-67F040FE5ED6}" type="presParOf" srcId="{E2D672EA-376B-43E4-89E3-57C8DDAFB80E}" destId="{240A26AE-3C46-4933-916D-F02A585B4299}" srcOrd="6" destOrd="0" presId="urn:microsoft.com/office/officeart/2008/layout/LinedList"/>
    <dgm:cxn modelId="{35D1DADB-7771-484C-A945-6951F545125C}" type="presParOf" srcId="{E2D672EA-376B-43E4-89E3-57C8DDAFB80E}" destId="{05E24ED8-B287-4FB8-B877-DF0D4896FCC7}" srcOrd="7" destOrd="0" presId="urn:microsoft.com/office/officeart/2008/layout/LinedList"/>
    <dgm:cxn modelId="{A6C3EA43-0FAB-4DC5-A230-DEBFDFA6D3B3}" type="presParOf" srcId="{05E24ED8-B287-4FB8-B877-DF0D4896FCC7}" destId="{3C81E794-BFE3-451C-85C8-AB32728212E7}" srcOrd="0" destOrd="0" presId="urn:microsoft.com/office/officeart/2008/layout/LinedList"/>
    <dgm:cxn modelId="{41AA215F-F0FD-4627-848A-462CF263D7D0}" type="presParOf" srcId="{05E24ED8-B287-4FB8-B877-DF0D4896FCC7}" destId="{00D65727-778D-4A00-8B7B-C545E3E16F29}" srcOrd="1" destOrd="0" presId="urn:microsoft.com/office/officeart/2008/layout/LinedList"/>
    <dgm:cxn modelId="{4C52BDF9-793D-4899-B321-BC05617515FA}" type="presParOf" srcId="{E2D672EA-376B-43E4-89E3-57C8DDAFB80E}" destId="{C1A09DD6-E03F-4CEF-9A2D-6D3C97B0AE59}" srcOrd="8" destOrd="0" presId="urn:microsoft.com/office/officeart/2008/layout/LinedList"/>
    <dgm:cxn modelId="{341C7F33-3ECB-4D3E-9AD9-FAA0AB4264BF}" type="presParOf" srcId="{E2D672EA-376B-43E4-89E3-57C8DDAFB80E}" destId="{63055B48-31B9-4298-A7B4-C7582D122A30}" srcOrd="9" destOrd="0" presId="urn:microsoft.com/office/officeart/2008/layout/LinedList"/>
    <dgm:cxn modelId="{926B3F29-2E36-40BC-B016-D08B525AF1D0}" type="presParOf" srcId="{63055B48-31B9-4298-A7B4-C7582D122A30}" destId="{90A57227-4C30-4727-BADE-9C2D8311D4B7}" srcOrd="0" destOrd="0" presId="urn:microsoft.com/office/officeart/2008/layout/LinedList"/>
    <dgm:cxn modelId="{D20B3E5D-8BF7-42F7-8DA9-7103B3B46F0E}" type="presParOf" srcId="{63055B48-31B9-4298-A7B4-C7582D122A30}" destId="{F80FBE57-B1F3-4B34-B47A-0685D9DB1796}" srcOrd="1" destOrd="0" presId="urn:microsoft.com/office/officeart/2008/layout/LinedList"/>
    <dgm:cxn modelId="{D3598A91-AFC7-4E4A-AB4C-622EFF6E0CB2}" type="presParOf" srcId="{E2D672EA-376B-43E4-89E3-57C8DDAFB80E}" destId="{CAAB5485-FE6C-4489-AC12-348DD114000E}" srcOrd="10" destOrd="0" presId="urn:microsoft.com/office/officeart/2008/layout/LinedList"/>
    <dgm:cxn modelId="{D9218FAA-7C19-4314-8010-95D71F1F5057}" type="presParOf" srcId="{E2D672EA-376B-43E4-89E3-57C8DDAFB80E}" destId="{2DB08F24-EAAA-42CC-8A4F-72E34B4D8064}" srcOrd="11" destOrd="0" presId="urn:microsoft.com/office/officeart/2008/layout/LinedList"/>
    <dgm:cxn modelId="{9B1BB3F3-3870-4389-BD26-7EB56BFA3709}" type="presParOf" srcId="{2DB08F24-EAAA-42CC-8A4F-72E34B4D8064}" destId="{7C6B8C70-9B18-4509-B9C5-0F1A6147CB52}" srcOrd="0" destOrd="0" presId="urn:microsoft.com/office/officeart/2008/layout/LinedList"/>
    <dgm:cxn modelId="{22546A47-E0BF-4DA3-BE83-EA6FE7BC5883}" type="presParOf" srcId="{2DB08F24-EAAA-42CC-8A4F-72E34B4D8064}" destId="{C889960C-58E2-4D2F-AB79-8B3973B7FD7F}" srcOrd="1" destOrd="0" presId="urn:microsoft.com/office/officeart/2008/layout/LinedList"/>
    <dgm:cxn modelId="{3ACE5380-D311-401E-86A8-6A308EA8C0F7}" type="presParOf" srcId="{E2D672EA-376B-43E4-89E3-57C8DDAFB80E}" destId="{F81C64E1-F936-4D0D-A33B-BF696E616C6A}" srcOrd="12" destOrd="0" presId="urn:microsoft.com/office/officeart/2008/layout/LinedList"/>
    <dgm:cxn modelId="{83A1405B-5F16-41FE-BF8F-00B3A5792E61}" type="presParOf" srcId="{E2D672EA-376B-43E4-89E3-57C8DDAFB80E}" destId="{B8EB9E40-A2F3-4697-B7E1-E41777DA09CF}" srcOrd="13" destOrd="0" presId="urn:microsoft.com/office/officeart/2008/layout/LinedList"/>
    <dgm:cxn modelId="{346CBF00-0A01-4DE2-A8F4-6B0CF476261A}" type="presParOf" srcId="{B8EB9E40-A2F3-4697-B7E1-E41777DA09CF}" destId="{81F501B2-A89F-4D2C-A67C-8D47730214E0}" srcOrd="0" destOrd="0" presId="urn:microsoft.com/office/officeart/2008/layout/LinedList"/>
    <dgm:cxn modelId="{EC456363-1B46-448D-9F8C-CE5993CFE4F1}" type="presParOf" srcId="{B8EB9E40-A2F3-4697-B7E1-E41777DA09CF}" destId="{83040265-5AB3-47CC-843A-A489730479B7}" srcOrd="1" destOrd="0" presId="urn:microsoft.com/office/officeart/2008/layout/LinedList"/>
    <dgm:cxn modelId="{0C781583-5006-4E66-BBBC-2512DE181261}" type="presParOf" srcId="{E2D672EA-376B-43E4-89E3-57C8DDAFB80E}" destId="{F4C5B06A-9E22-4C74-942D-5139BCCF23B3}" srcOrd="14" destOrd="0" presId="urn:microsoft.com/office/officeart/2008/layout/LinedList"/>
    <dgm:cxn modelId="{C842C9D9-C0CF-4096-BB66-3DFE4A564208}" type="presParOf" srcId="{E2D672EA-376B-43E4-89E3-57C8DDAFB80E}" destId="{4013279A-17E8-45BD-8AF5-DABB2DA2D6D7}" srcOrd="15" destOrd="0" presId="urn:microsoft.com/office/officeart/2008/layout/LinedList"/>
    <dgm:cxn modelId="{36C416D2-775D-4496-B691-6F4718B24A9C}" type="presParOf" srcId="{4013279A-17E8-45BD-8AF5-DABB2DA2D6D7}" destId="{5AFD5B75-EB7D-47D1-A5A4-023DC4F552DF}" srcOrd="0" destOrd="0" presId="urn:microsoft.com/office/officeart/2008/layout/LinedList"/>
    <dgm:cxn modelId="{ACC2B63F-5F1A-49C9-A493-5026AC5AB7AB}" type="presParOf" srcId="{4013279A-17E8-45BD-8AF5-DABB2DA2D6D7}" destId="{98D24D69-1516-44AC-9632-22D95C413ED7}" srcOrd="1" destOrd="0" presId="urn:microsoft.com/office/officeart/2008/layout/LinedList"/>
    <dgm:cxn modelId="{88FDF587-951F-491B-B48D-574DAD66F0C0}" type="presParOf" srcId="{E2D672EA-376B-43E4-89E3-57C8DDAFB80E}" destId="{4363FC32-4773-4211-84B0-2AEE1DED3B7B}" srcOrd="16" destOrd="0" presId="urn:microsoft.com/office/officeart/2008/layout/LinedList"/>
    <dgm:cxn modelId="{9CD36495-BB82-42ED-90E7-46909AC61678}" type="presParOf" srcId="{E2D672EA-376B-43E4-89E3-57C8DDAFB80E}" destId="{682AF323-99FE-4925-9289-384A2233ED53}" srcOrd="17" destOrd="0" presId="urn:microsoft.com/office/officeart/2008/layout/LinedList"/>
    <dgm:cxn modelId="{240EFA12-11C1-428C-A6AA-3CE23F9C9EA2}" type="presParOf" srcId="{682AF323-99FE-4925-9289-384A2233ED53}" destId="{93E74014-A07A-4392-A811-73E1B0732BF6}" srcOrd="0" destOrd="0" presId="urn:microsoft.com/office/officeart/2008/layout/LinedList"/>
    <dgm:cxn modelId="{5D7EE48B-20AA-450D-954D-5C317DD4368B}" type="presParOf" srcId="{682AF323-99FE-4925-9289-384A2233ED53}" destId="{565C1AA8-94CA-457E-949F-7FF925D7DB98}" srcOrd="1" destOrd="0" presId="urn:microsoft.com/office/officeart/2008/layout/LinedList"/>
    <dgm:cxn modelId="{E0980200-5643-4800-96EF-6F103429B07C}" type="presParOf" srcId="{E2D672EA-376B-43E4-89E3-57C8DDAFB80E}" destId="{0DCD697D-3A4F-4D66-B59C-D8F59987ACA9}" srcOrd="18" destOrd="0" presId="urn:microsoft.com/office/officeart/2008/layout/LinedList"/>
    <dgm:cxn modelId="{63287E06-54F9-4D55-B0E8-2DD49A315433}" type="presParOf" srcId="{E2D672EA-376B-43E4-89E3-57C8DDAFB80E}" destId="{CE27B7EC-4D12-481A-8F1C-7C7B934EEF79}" srcOrd="19" destOrd="0" presId="urn:microsoft.com/office/officeart/2008/layout/LinedList"/>
    <dgm:cxn modelId="{29E113FD-E7C0-4EF4-B3ED-04402F02A423}" type="presParOf" srcId="{CE27B7EC-4D12-481A-8F1C-7C7B934EEF79}" destId="{74CF8166-7530-4D20-AA9D-833FAA82E4E6}" srcOrd="0" destOrd="0" presId="urn:microsoft.com/office/officeart/2008/layout/LinedList"/>
    <dgm:cxn modelId="{F9CC26A9-ABA0-4A87-9AE0-DA190657FFE2}" type="presParOf" srcId="{CE27B7EC-4D12-481A-8F1C-7C7B934EEF79}" destId="{AA3B7E9E-85A9-4ECB-9215-35C1183357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3FF67-1D25-4E6E-803D-D639EF431406}">
      <dsp:nvSpPr>
        <dsp:cNvPr id="0" name=""/>
        <dsp:cNvSpPr/>
      </dsp:nvSpPr>
      <dsp:spPr>
        <a:xfrm>
          <a:off x="0" y="662"/>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B501DB-B4F4-43CB-8B0B-AE976675295A}">
      <dsp:nvSpPr>
        <dsp:cNvPr id="0" name=""/>
        <dsp:cNvSpPr/>
      </dsp:nvSpPr>
      <dsp:spPr>
        <a:xfrm>
          <a:off x="0" y="662"/>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b="1" kern="1200"/>
            <a:t>Solidarity in action</a:t>
          </a:r>
          <a:endParaRPr lang="en-US" sz="2500" kern="1200"/>
        </a:p>
      </dsp:txBody>
      <dsp:txXfrm>
        <a:off x="0" y="662"/>
        <a:ext cx="6971184" cy="542772"/>
      </dsp:txXfrm>
    </dsp:sp>
    <dsp:sp modelId="{588B8EB6-D1F6-4BEC-8619-F036A641E3EF}">
      <dsp:nvSpPr>
        <dsp:cNvPr id="0" name=""/>
        <dsp:cNvSpPr/>
      </dsp:nvSpPr>
      <dsp:spPr>
        <a:xfrm>
          <a:off x="0" y="543435"/>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B8BD268-8668-4E83-97B9-A6386DC61302}">
      <dsp:nvSpPr>
        <dsp:cNvPr id="0" name=""/>
        <dsp:cNvSpPr/>
      </dsp:nvSpPr>
      <dsp:spPr>
        <a:xfrm>
          <a:off x="0" y="543435"/>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b="1" kern="1200"/>
            <a:t>Solidarity in leadership</a:t>
          </a:r>
          <a:endParaRPr lang="en-US" sz="2500" kern="1200"/>
        </a:p>
      </dsp:txBody>
      <dsp:txXfrm>
        <a:off x="0" y="543435"/>
        <a:ext cx="6971184" cy="542772"/>
      </dsp:txXfrm>
    </dsp:sp>
    <dsp:sp modelId="{7B8FE206-4004-43A6-9948-CE2C8E2AF423}">
      <dsp:nvSpPr>
        <dsp:cNvPr id="0" name=""/>
        <dsp:cNvSpPr/>
      </dsp:nvSpPr>
      <dsp:spPr>
        <a:xfrm>
          <a:off x="0" y="1086207"/>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FEF2455-6220-4062-A90A-AB59C86EB37C}">
      <dsp:nvSpPr>
        <dsp:cNvPr id="0" name=""/>
        <dsp:cNvSpPr/>
      </dsp:nvSpPr>
      <dsp:spPr>
        <a:xfrm>
          <a:off x="0" y="1086207"/>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b="1" kern="1200"/>
            <a:t>Solidarity in achieving fair shares</a:t>
          </a:r>
          <a:endParaRPr lang="en-US" sz="2500" kern="1200"/>
        </a:p>
      </dsp:txBody>
      <dsp:txXfrm>
        <a:off x="0" y="1086207"/>
        <a:ext cx="6971184" cy="542772"/>
      </dsp:txXfrm>
    </dsp:sp>
    <dsp:sp modelId="{240A26AE-3C46-4933-916D-F02A585B4299}">
      <dsp:nvSpPr>
        <dsp:cNvPr id="0" name=""/>
        <dsp:cNvSpPr/>
      </dsp:nvSpPr>
      <dsp:spPr>
        <a:xfrm>
          <a:off x="0" y="1628980"/>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C81E794-BFE3-451C-85C8-AB32728212E7}">
      <dsp:nvSpPr>
        <dsp:cNvPr id="0" name=""/>
        <dsp:cNvSpPr/>
      </dsp:nvSpPr>
      <dsp:spPr>
        <a:xfrm>
          <a:off x="0" y="1628980"/>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Solidarity amongst peers</a:t>
          </a:r>
          <a:endParaRPr lang="en-US" sz="2500" kern="1200"/>
        </a:p>
      </dsp:txBody>
      <dsp:txXfrm>
        <a:off x="0" y="1628980"/>
        <a:ext cx="6971184" cy="542772"/>
      </dsp:txXfrm>
    </dsp:sp>
    <dsp:sp modelId="{C1A09DD6-E03F-4CEF-9A2D-6D3C97B0AE59}">
      <dsp:nvSpPr>
        <dsp:cNvPr id="0" name=""/>
        <dsp:cNvSpPr/>
      </dsp:nvSpPr>
      <dsp:spPr>
        <a:xfrm>
          <a:off x="0" y="2171752"/>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0A57227-4C30-4727-BADE-9C2D8311D4B7}">
      <dsp:nvSpPr>
        <dsp:cNvPr id="0" name=""/>
        <dsp:cNvSpPr/>
      </dsp:nvSpPr>
      <dsp:spPr>
        <a:xfrm>
          <a:off x="0" y="2171752"/>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b="1" kern="1200"/>
            <a:t>Solidarity in support</a:t>
          </a:r>
          <a:endParaRPr lang="en-US" sz="2500" kern="1200"/>
        </a:p>
      </dsp:txBody>
      <dsp:txXfrm>
        <a:off x="0" y="2171752"/>
        <a:ext cx="6971184" cy="542772"/>
      </dsp:txXfrm>
    </dsp:sp>
    <dsp:sp modelId="{CAAB5485-FE6C-4489-AC12-348DD114000E}">
      <dsp:nvSpPr>
        <dsp:cNvPr id="0" name=""/>
        <dsp:cNvSpPr/>
      </dsp:nvSpPr>
      <dsp:spPr>
        <a:xfrm>
          <a:off x="0" y="2714525"/>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C6B8C70-9B18-4509-B9C5-0F1A6147CB52}">
      <dsp:nvSpPr>
        <dsp:cNvPr id="0" name=""/>
        <dsp:cNvSpPr/>
      </dsp:nvSpPr>
      <dsp:spPr>
        <a:xfrm>
          <a:off x="0" y="2714525"/>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b="1" kern="1200"/>
            <a:t>Intragenerational solidarity</a:t>
          </a:r>
          <a:endParaRPr lang="en-US" sz="2500" kern="1200"/>
        </a:p>
      </dsp:txBody>
      <dsp:txXfrm>
        <a:off x="0" y="2714525"/>
        <a:ext cx="6971184" cy="542772"/>
      </dsp:txXfrm>
    </dsp:sp>
    <dsp:sp modelId="{F81C64E1-F936-4D0D-A33B-BF696E616C6A}">
      <dsp:nvSpPr>
        <dsp:cNvPr id="0" name=""/>
        <dsp:cNvSpPr/>
      </dsp:nvSpPr>
      <dsp:spPr>
        <a:xfrm>
          <a:off x="0" y="3257297"/>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1F501B2-A89F-4D2C-A67C-8D47730214E0}">
      <dsp:nvSpPr>
        <dsp:cNvPr id="0" name=""/>
        <dsp:cNvSpPr/>
      </dsp:nvSpPr>
      <dsp:spPr>
        <a:xfrm>
          <a:off x="0" y="3257297"/>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b="1" kern="1200"/>
            <a:t>Intergenerational solidarity</a:t>
          </a:r>
          <a:endParaRPr lang="en-US" sz="2500" kern="1200"/>
        </a:p>
      </dsp:txBody>
      <dsp:txXfrm>
        <a:off x="0" y="3257297"/>
        <a:ext cx="6971184" cy="542772"/>
      </dsp:txXfrm>
    </dsp:sp>
    <dsp:sp modelId="{F4C5B06A-9E22-4C74-942D-5139BCCF23B3}">
      <dsp:nvSpPr>
        <dsp:cNvPr id="0" name=""/>
        <dsp:cNvSpPr/>
      </dsp:nvSpPr>
      <dsp:spPr>
        <a:xfrm>
          <a:off x="0" y="3800069"/>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AFD5B75-EB7D-47D1-A5A4-023DC4F552DF}">
      <dsp:nvSpPr>
        <dsp:cNvPr id="0" name=""/>
        <dsp:cNvSpPr/>
      </dsp:nvSpPr>
      <dsp:spPr>
        <a:xfrm>
          <a:off x="0" y="3800069"/>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Solidarity with nature</a:t>
          </a:r>
          <a:endParaRPr lang="en-US" sz="2500" kern="1200"/>
        </a:p>
      </dsp:txBody>
      <dsp:txXfrm>
        <a:off x="0" y="3800069"/>
        <a:ext cx="6971184" cy="542772"/>
      </dsp:txXfrm>
    </dsp:sp>
    <dsp:sp modelId="{4363FC32-4773-4211-84B0-2AEE1DED3B7B}">
      <dsp:nvSpPr>
        <dsp:cNvPr id="0" name=""/>
        <dsp:cNvSpPr/>
      </dsp:nvSpPr>
      <dsp:spPr>
        <a:xfrm>
          <a:off x="0" y="4342842"/>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3E74014-A07A-4392-A811-73E1B0732BF6}">
      <dsp:nvSpPr>
        <dsp:cNvPr id="0" name=""/>
        <dsp:cNvSpPr/>
      </dsp:nvSpPr>
      <dsp:spPr>
        <a:xfrm>
          <a:off x="0" y="4342842"/>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Solidarity in science</a:t>
          </a:r>
          <a:endParaRPr lang="en-US" sz="2500" kern="1200"/>
        </a:p>
      </dsp:txBody>
      <dsp:txXfrm>
        <a:off x="0" y="4342842"/>
        <a:ext cx="6971184" cy="542772"/>
      </dsp:txXfrm>
    </dsp:sp>
    <dsp:sp modelId="{0DCD697D-3A4F-4D66-B59C-D8F59987ACA9}">
      <dsp:nvSpPr>
        <dsp:cNvPr id="0" name=""/>
        <dsp:cNvSpPr/>
      </dsp:nvSpPr>
      <dsp:spPr>
        <a:xfrm>
          <a:off x="0" y="4885614"/>
          <a:ext cx="69711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4CF8166-7530-4D20-AA9D-833FAA82E4E6}">
      <dsp:nvSpPr>
        <dsp:cNvPr id="0" name=""/>
        <dsp:cNvSpPr/>
      </dsp:nvSpPr>
      <dsp:spPr>
        <a:xfrm>
          <a:off x="0" y="4885614"/>
          <a:ext cx="6971184" cy="542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Inter-jurisdictional juristic solidarity </a:t>
          </a:r>
          <a:endParaRPr lang="en-US" sz="2500" kern="1200"/>
        </a:p>
      </dsp:txBody>
      <dsp:txXfrm>
        <a:off x="0" y="4885614"/>
        <a:ext cx="6971184" cy="54277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EF1077DB-935E-4A0A-947A-D283B9F9F452}" type="datetimeFigureOut">
              <a:rPr lang="en-US" smtClean="0"/>
              <a:t>8/14/2025</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8/14/2025</a:t>
            </a:fld>
            <a:endParaRPr lang="en-US" noProof="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Earth painted on hands">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a:src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499945" y="3093059"/>
            <a:ext cx="8692055" cy="1857929"/>
          </a:xfrm>
          <a:solidFill>
            <a:schemeClr val="bg1">
              <a:alpha val="85000"/>
            </a:schemeClr>
          </a:solidFill>
        </p:spPr>
        <p:txBody>
          <a:bodyPr/>
          <a:lstStyle/>
          <a:p>
            <a:r>
              <a:rPr lang="en-US" dirty="0"/>
              <a:t>The Role of Solidarity in Addressing Climate Injustice</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6142246" y="5158477"/>
            <a:ext cx="6049753" cy="1576552"/>
          </a:xfrm>
        </p:spPr>
        <p:txBody>
          <a:bodyPr/>
          <a:lstStyle/>
          <a:p>
            <a:pPr>
              <a:lnSpc>
                <a:spcPct val="107000"/>
              </a:lnSpc>
              <a:spcBef>
                <a:spcPts val="0"/>
              </a:spcBef>
              <a:spcAft>
                <a:spcPts val="600"/>
              </a:spcAft>
            </a:pPr>
            <a:r>
              <a:rPr lang="en-AU" sz="1600" kern="100" dirty="0">
                <a:latin typeface="Calibri" panose="020F0502020204030204" pitchFamily="34" charset="0"/>
                <a:cs typeface="Times New Roman" panose="02020603050405020304" pitchFamily="18" charset="0"/>
              </a:rPr>
              <a:t>Public Lecture, Queensland University of Technology</a:t>
            </a:r>
            <a:br>
              <a:rPr lang="en-AU" sz="1600" kern="100" dirty="0">
                <a:latin typeface="Calibri" panose="020F0502020204030204" pitchFamily="34" charset="0"/>
                <a:cs typeface="Times New Roman" panose="02020603050405020304" pitchFamily="18" charset="0"/>
              </a:rPr>
            </a:b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Wednesday, 30 July 2025</a:t>
            </a:r>
          </a:p>
          <a:p>
            <a:pPr>
              <a:lnSpc>
                <a:spcPct val="100000"/>
              </a:lnSpc>
              <a:spcBef>
                <a:spcPts val="0"/>
              </a:spcBef>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 Hon. Justice Brian Preston AO FRSN SC</a:t>
            </a:r>
            <a:br>
              <a:rPr lang="en-AU" sz="1600" kern="100" dirty="0">
                <a:latin typeface="Calibri" panose="020F0502020204030204" pitchFamily="34" charset="0"/>
                <a:ea typeface="Calibri" panose="020F0502020204030204" pitchFamily="34" charset="0"/>
                <a:cs typeface="Times New Roman" panose="02020603050405020304" pitchFamily="18" charset="0"/>
              </a:rPr>
            </a:b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Chief Judge of the Land and Environment Court of New South Wales</a:t>
            </a:r>
          </a:p>
          <a:p>
            <a:pPr>
              <a:lnSpc>
                <a:spcPct val="107000"/>
              </a:lnSpc>
              <a:spcBef>
                <a:spcPts val="600"/>
              </a:spcBef>
              <a:spcAft>
                <a:spcPts val="600"/>
              </a:spcAft>
            </a:pP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722036"/>
          </a:xfrm>
        </p:spPr>
        <p:txBody>
          <a:bodyPr/>
          <a:lstStyle/>
          <a:p>
            <a:pPr algn="ctr"/>
            <a:r>
              <a:rPr lang="en-AU" sz="3200" dirty="0">
                <a:effectLst/>
                <a:latin typeface="Calibri" panose="020F0502020204030204" pitchFamily="34" charset="0"/>
                <a:ea typeface="Calibri" panose="020F0502020204030204" pitchFamily="34" charset="0"/>
              </a:rPr>
              <a:t>Developed countries have increased responsibilities and capabilities to take the lead in GHG emissions reductions </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178639"/>
            <a:ext cx="11095746" cy="4012611"/>
          </a:xfrm>
        </p:spPr>
        <p:txBody>
          <a:bodyPr/>
          <a:lstStyle/>
          <a:p>
            <a:r>
              <a:rPr lang="en-AU" dirty="0"/>
              <a:t>Art 4(4): “Developed country Parties should continue taking the lead by undertaking economy-wide absolute emission reduction targets. Developing country Parties should continue enhancing their mitigation efforts and are encouraged to move more over time towards economy-wide emission reduction or limitation targets in the light of different national circumstances.” </a:t>
            </a:r>
          </a:p>
          <a:p>
            <a:r>
              <a:rPr lang="en-AU" dirty="0"/>
              <a:t>Art 9(3): Calls for developed parties to take the lead in mobilizing climate finance from a wide variety of sources, taking into account the needs and priorities of developing countries.</a:t>
            </a:r>
          </a:p>
          <a:p>
            <a:endParaRPr lang="en-AU"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10</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32000" y="1528074"/>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32000" y="1718420"/>
            <a:ext cx="214093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Paris Agreement</a:t>
            </a:r>
          </a:p>
        </p:txBody>
      </p:sp>
      <p:sp>
        <p:nvSpPr>
          <p:cNvPr id="3" name="TextBox 2">
            <a:extLst>
              <a:ext uri="{FF2B5EF4-FFF2-40B4-BE49-F238E27FC236}">
                <a16:creationId xmlns:a16="http://schemas.microsoft.com/office/drawing/2014/main" id="{E11A7E6D-FB79-33A9-D01D-AEAC2687B50C}"/>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484039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432000"/>
          </a:xfrm>
        </p:spPr>
        <p:txBody>
          <a:bodyPr anchor="ctr">
            <a:normAutofit/>
          </a:bodyPr>
          <a:lstStyle/>
          <a:p>
            <a:r>
              <a:rPr lang="en-AU" sz="3000" dirty="0">
                <a:effectLst/>
              </a:rPr>
              <a:t>Case example: </a:t>
            </a:r>
            <a:r>
              <a:rPr lang="en-AU" sz="3000" i="1" dirty="0">
                <a:effectLst/>
              </a:rPr>
              <a:t>Gloucester Resources Limited v Minister for Planning</a:t>
            </a:r>
            <a:endParaRPr lang="en-AU" sz="3000"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11</a:t>
            </a:fld>
            <a:endParaRPr lang="en-US" noProof="0"/>
          </a:p>
        </p:txBody>
      </p:sp>
      <p:pic>
        <p:nvPicPr>
          <p:cNvPr id="5" name="Picture 4">
            <a:extLst>
              <a:ext uri="{FF2B5EF4-FFF2-40B4-BE49-F238E27FC236}">
                <a16:creationId xmlns:a16="http://schemas.microsoft.com/office/drawing/2014/main" id="{FCBE7DF3-3863-5989-18A9-540FC428776F}"/>
              </a:ext>
            </a:extLst>
          </p:cNvPr>
          <p:cNvPicPr>
            <a:picLocks noChangeAspect="1"/>
          </p:cNvPicPr>
          <p:nvPr/>
        </p:nvPicPr>
        <p:blipFill>
          <a:blip r:embed="rId2"/>
          <a:srcRect l="25356" r="25356"/>
          <a:stretch/>
        </p:blipFill>
        <p:spPr>
          <a:xfrm>
            <a:off x="6311886" y="1007250"/>
            <a:ext cx="5460114" cy="5169713"/>
          </a:xfrm>
          <a:prstGeom prst="rect">
            <a:avLst/>
          </a:prstGeom>
          <a:noFill/>
        </p:spPr>
      </p:pic>
      <p:sp>
        <p:nvSpPr>
          <p:cNvPr id="4" name="Content Placeholder 3">
            <a:extLst>
              <a:ext uri="{FF2B5EF4-FFF2-40B4-BE49-F238E27FC236}">
                <a16:creationId xmlns:a16="http://schemas.microsoft.com/office/drawing/2014/main" id="{92FD546A-A694-AD4A-E635-A74354A3D2EC}"/>
              </a:ext>
            </a:extLst>
          </p:cNvPr>
          <p:cNvSpPr>
            <a:spLocks noGrp="1"/>
          </p:cNvSpPr>
          <p:nvPr>
            <p:ph sz="half" idx="1"/>
          </p:nvPr>
        </p:nvSpPr>
        <p:spPr>
          <a:xfrm>
            <a:off x="431999" y="1007250"/>
            <a:ext cx="5448115" cy="5169713"/>
          </a:xfrm>
        </p:spPr>
        <p:txBody>
          <a:bodyPr>
            <a:normAutofit lnSpcReduction="10000"/>
          </a:bodyPr>
          <a:lstStyle/>
          <a:p>
            <a:r>
              <a:rPr lang="en-AU" sz="1800" dirty="0">
                <a:effectLst/>
                <a:ea typeface="Calibri" panose="020F0502020204030204" pitchFamily="34" charset="0"/>
              </a:rPr>
              <a:t>The Land and Environment Court of New South Wales, Australia, dismissed an appeal brought by a coal mine company against a refusal by the </a:t>
            </a:r>
            <a:r>
              <a:rPr lang="en-AU" dirty="0">
                <a:ea typeface="Calibri" panose="020F0502020204030204" pitchFamily="34" charset="0"/>
              </a:rPr>
              <a:t>Minister for Planning for development consent to allow a new coal mine to go ahead.</a:t>
            </a:r>
          </a:p>
          <a:p>
            <a:r>
              <a:rPr lang="en-AU" dirty="0">
                <a:ea typeface="Calibri" panose="020F0502020204030204" pitchFamily="34" charset="0"/>
              </a:rPr>
              <a:t>In doing so, t</a:t>
            </a:r>
            <a:r>
              <a:rPr lang="en-AU" sz="1800" dirty="0">
                <a:effectLst/>
                <a:ea typeface="Calibri" panose="020F0502020204030204" pitchFamily="34" charset="0"/>
              </a:rPr>
              <a:t>he Court held that developed countries, such as Australia, have a responsibility “to take the lead in taking mitigation measures to reduce GHG emissions”. </a:t>
            </a:r>
          </a:p>
          <a:p>
            <a:r>
              <a:rPr lang="en-AU" sz="1800" dirty="0">
                <a:effectLst/>
                <a:ea typeface="Calibri" panose="020F0502020204030204" pitchFamily="34" charset="0"/>
              </a:rPr>
              <a:t>One way of taking the lead is by developed countries refusing a new development for the exploitation or burning of fossil fuel reserves, such as a coal mine. </a:t>
            </a:r>
          </a:p>
          <a:p>
            <a:r>
              <a:rPr lang="en-AU" sz="1800" dirty="0">
                <a:effectLst/>
                <a:ea typeface="Calibri" panose="020F0502020204030204" pitchFamily="34" charset="0"/>
              </a:rPr>
              <a:t>Developing countries may be encouraged likewise not to approve new development for the exploitation or burning of fossil fuel reserves by developed countries taking the lead in doing so in their countries.</a:t>
            </a:r>
          </a:p>
          <a:p>
            <a:pPr marL="0" indent="0">
              <a:buNone/>
            </a:pPr>
            <a:endParaRPr lang="en-AU" dirty="0"/>
          </a:p>
          <a:p>
            <a:pPr marL="0" indent="0">
              <a:buNone/>
            </a:pPr>
            <a:r>
              <a:rPr lang="en-AU" sz="1400" dirty="0">
                <a:effectLst/>
                <a:cs typeface="Calibri" panose="020F0502020204030204" pitchFamily="34" charset="0"/>
              </a:rPr>
              <a:t>See </a:t>
            </a:r>
            <a:r>
              <a:rPr lang="en-AU" sz="1400" i="1" dirty="0">
                <a:effectLst/>
                <a:cs typeface="Calibri" panose="020F0502020204030204" pitchFamily="34" charset="0"/>
              </a:rPr>
              <a:t>Gloucester Resources Limited v Minister for Planning </a:t>
            </a:r>
            <a:r>
              <a:rPr lang="en-AU" sz="1400" dirty="0">
                <a:effectLst/>
                <a:ea typeface="Calibri" panose="020F0502020204030204" pitchFamily="34" charset="0"/>
                <a:cs typeface="Calibri" panose="020F0502020204030204" pitchFamily="34" charset="0"/>
              </a:rPr>
              <a:t>(2019) 234 LGERA 257 at [539]-[540].</a:t>
            </a:r>
            <a:endParaRPr lang="en-AU" sz="1400" dirty="0">
              <a:effectLst/>
              <a:cs typeface="Calibri" panose="020F0502020204030204" pitchFamily="34" charset="0"/>
            </a:endParaRPr>
          </a:p>
        </p:txBody>
      </p:sp>
      <p:sp>
        <p:nvSpPr>
          <p:cNvPr id="3" name="TextBox 2">
            <a:extLst>
              <a:ext uri="{FF2B5EF4-FFF2-40B4-BE49-F238E27FC236}">
                <a16:creationId xmlns:a16="http://schemas.microsoft.com/office/drawing/2014/main" id="{9CDA4925-A35D-46C6-5F22-0941EC2A9DD1}"/>
              </a:ext>
            </a:extLst>
          </p:cNvPr>
          <p:cNvSpPr txBox="1"/>
          <p:nvPr/>
        </p:nvSpPr>
        <p:spPr>
          <a:xfrm>
            <a:off x="6311886" y="6164390"/>
            <a:ext cx="5448112" cy="261610"/>
          </a:xfrm>
          <a:prstGeom prst="rect">
            <a:avLst/>
          </a:prstGeom>
          <a:noFill/>
        </p:spPr>
        <p:txBody>
          <a:bodyPr wrap="square" rtlCol="0">
            <a:spAutoFit/>
          </a:bodyPr>
          <a:lstStyle/>
          <a:p>
            <a:r>
              <a:rPr lang="en-AU" sz="1100" i="1" dirty="0"/>
              <a:t>Image source: Gloucester Advocate </a:t>
            </a:r>
          </a:p>
        </p:txBody>
      </p:sp>
      <p:sp>
        <p:nvSpPr>
          <p:cNvPr id="6" name="TextBox 5">
            <a:extLst>
              <a:ext uri="{FF2B5EF4-FFF2-40B4-BE49-F238E27FC236}">
                <a16:creationId xmlns:a16="http://schemas.microsoft.com/office/drawing/2014/main" id="{FB388C1A-CB35-710E-4D91-5A2D0485AA1B}"/>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981617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Hands holding pieces of chart">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a:src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5721927" y="3185675"/>
            <a:ext cx="6470073" cy="1922701"/>
          </a:xfrm>
        </p:spPr>
        <p:txBody>
          <a:bodyPr/>
          <a:lstStyle/>
          <a:p>
            <a:r>
              <a:rPr lang="en-US" dirty="0"/>
              <a:t>Solidarity in achieving fair shares</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12</a:t>
            </a:fld>
            <a:endParaRPr lang="en-US" dirty="0"/>
          </a:p>
        </p:txBody>
      </p:sp>
      <p:sp>
        <p:nvSpPr>
          <p:cNvPr id="6" name="TextBox 5">
            <a:extLst>
              <a:ext uri="{FF2B5EF4-FFF2-40B4-BE49-F238E27FC236}">
                <a16:creationId xmlns:a16="http://schemas.microsoft.com/office/drawing/2014/main" id="{D51584CD-9B6C-70F0-1A8D-24A1C7AC67F1}"/>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68644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13</a:t>
            </a:fld>
            <a:endParaRPr lang="en-US" dirty="0"/>
          </a:p>
        </p:txBody>
      </p:sp>
      <p:sp>
        <p:nvSpPr>
          <p:cNvPr id="15" name="Title 14">
            <a:extLst>
              <a:ext uri="{FF2B5EF4-FFF2-40B4-BE49-F238E27FC236}">
                <a16:creationId xmlns:a16="http://schemas.microsoft.com/office/drawing/2014/main" id="{74FAA5A6-D481-7476-5F8E-0D28D4CC3888}"/>
              </a:ext>
            </a:extLst>
          </p:cNvPr>
          <p:cNvSpPr>
            <a:spLocks noGrp="1"/>
          </p:cNvSpPr>
          <p:nvPr>
            <p:ph type="title"/>
          </p:nvPr>
        </p:nvSpPr>
        <p:spPr>
          <a:xfrm>
            <a:off x="432000" y="432000"/>
            <a:ext cx="11340000" cy="860772"/>
          </a:xfrm>
        </p:spPr>
        <p:txBody>
          <a:bodyPr/>
          <a:lstStyle/>
          <a:p>
            <a:pPr algn="ctr"/>
            <a:r>
              <a:rPr lang="en-AU" dirty="0">
                <a:effectLst/>
                <a:latin typeface="Calibri" panose="020F0502020204030204" pitchFamily="34" charset="0"/>
                <a:ea typeface="Calibri" panose="020F0502020204030204" pitchFamily="34" charset="0"/>
              </a:rPr>
              <a:t>Countries have different responsibilities, capabilities and national circumstances and need to contribute fairly to global climate change efforts</a:t>
            </a:r>
            <a:endParaRPr lang="en-AU" sz="4800" dirty="0"/>
          </a:p>
        </p:txBody>
      </p:sp>
      <p:sp>
        <p:nvSpPr>
          <p:cNvPr id="17" name="Text Placeholder 16">
            <a:extLst>
              <a:ext uri="{FF2B5EF4-FFF2-40B4-BE49-F238E27FC236}">
                <a16:creationId xmlns:a16="http://schemas.microsoft.com/office/drawing/2014/main" id="{9208CD73-BD80-C94A-6DC2-B396076A2F99}"/>
              </a:ext>
            </a:extLst>
          </p:cNvPr>
          <p:cNvSpPr>
            <a:spLocks noGrp="1"/>
          </p:cNvSpPr>
          <p:nvPr>
            <p:ph type="body" idx="1"/>
          </p:nvPr>
        </p:nvSpPr>
        <p:spPr/>
        <p:txBody>
          <a:bodyPr/>
          <a:lstStyle/>
          <a:p>
            <a:r>
              <a:rPr lang="en-AU" dirty="0"/>
              <a:t>UNFCCC</a:t>
            </a:r>
          </a:p>
        </p:txBody>
      </p:sp>
      <p:sp>
        <p:nvSpPr>
          <p:cNvPr id="19" name="Content Placeholder 18">
            <a:extLst>
              <a:ext uri="{FF2B5EF4-FFF2-40B4-BE49-F238E27FC236}">
                <a16:creationId xmlns:a16="http://schemas.microsoft.com/office/drawing/2014/main" id="{BAA97C44-BC20-F506-91E5-B9DD5C7514EC}"/>
              </a:ext>
            </a:extLst>
          </p:cNvPr>
          <p:cNvSpPr>
            <a:spLocks noGrp="1"/>
          </p:cNvSpPr>
          <p:nvPr>
            <p:ph sz="half" idx="2"/>
          </p:nvPr>
        </p:nvSpPr>
        <p:spPr/>
        <p:txBody>
          <a:bodyPr/>
          <a:lstStyle/>
          <a:p>
            <a:r>
              <a:rPr lang="en-AU" dirty="0"/>
              <a:t>3</a:t>
            </a:r>
            <a:r>
              <a:rPr lang="en-AU" baseline="30000" dirty="0"/>
              <a:t>rd</a:t>
            </a:r>
            <a:r>
              <a:rPr lang="en-AU" dirty="0"/>
              <a:t> Recital: Notes that that “the largest share of historical and current global emissions of greenhouse gases has originated in developed countries”.</a:t>
            </a:r>
          </a:p>
          <a:p>
            <a:r>
              <a:rPr lang="en-AU" dirty="0"/>
              <a:t>18</a:t>
            </a:r>
            <a:r>
              <a:rPr lang="en-AU" baseline="30000" dirty="0"/>
              <a:t>th</a:t>
            </a:r>
            <a:r>
              <a:rPr lang="en-AU" dirty="0"/>
              <a:t> Recital: Recognises “</a:t>
            </a:r>
            <a:r>
              <a:rPr lang="en-AU" sz="1800" dirty="0">
                <a:effectLst/>
                <a:ea typeface="Calibri" panose="020F0502020204030204" pitchFamily="34" charset="0"/>
              </a:rPr>
              <a:t>the need for developed countries to take immediate action in a flexible manner on the basis of clear priorities, as a first step towards comprehensive response strategies at the global, national and, where agreed, regional levels that take into account all greenhouse gases, with due consideration of their relative contributions to the enhancement of the greenhouse effect”.</a:t>
            </a:r>
          </a:p>
          <a:p>
            <a:endParaRPr lang="en-AU" dirty="0"/>
          </a:p>
        </p:txBody>
      </p:sp>
      <p:sp>
        <p:nvSpPr>
          <p:cNvPr id="21" name="Text Placeholder 20">
            <a:extLst>
              <a:ext uri="{FF2B5EF4-FFF2-40B4-BE49-F238E27FC236}">
                <a16:creationId xmlns:a16="http://schemas.microsoft.com/office/drawing/2014/main" id="{E674ABDB-0245-CFAF-7450-6E6408326264}"/>
              </a:ext>
            </a:extLst>
          </p:cNvPr>
          <p:cNvSpPr>
            <a:spLocks noGrp="1"/>
          </p:cNvSpPr>
          <p:nvPr>
            <p:ph type="body" sz="quarter" idx="12"/>
          </p:nvPr>
        </p:nvSpPr>
        <p:spPr/>
        <p:txBody>
          <a:bodyPr/>
          <a:lstStyle/>
          <a:p>
            <a:r>
              <a:rPr lang="en-AU" dirty="0"/>
              <a:t>Art 4(4): “Developing country Parties should continue enhancing their mitigation efforts and are encouraged to move more over time towards economy-wide emission reduction or limitation targets in the light of different national circumstances.” </a:t>
            </a:r>
          </a:p>
          <a:p>
            <a:endParaRPr lang="en-AU" sz="1800" dirty="0">
              <a:effectLst/>
              <a:latin typeface="Calibri" panose="020F0502020204030204" pitchFamily="34" charset="0"/>
              <a:ea typeface="Calibri" panose="020F0502020204030204" pitchFamily="34" charset="0"/>
            </a:endParaRPr>
          </a:p>
          <a:p>
            <a:endParaRPr lang="en-AU" dirty="0"/>
          </a:p>
        </p:txBody>
      </p:sp>
      <p:sp>
        <p:nvSpPr>
          <p:cNvPr id="23" name="Text Placeholder 22">
            <a:extLst>
              <a:ext uri="{FF2B5EF4-FFF2-40B4-BE49-F238E27FC236}">
                <a16:creationId xmlns:a16="http://schemas.microsoft.com/office/drawing/2014/main" id="{9DCC9854-CE4C-CDED-AFE8-814437F378D7}"/>
              </a:ext>
            </a:extLst>
          </p:cNvPr>
          <p:cNvSpPr>
            <a:spLocks noGrp="1"/>
          </p:cNvSpPr>
          <p:nvPr>
            <p:ph type="body" sz="quarter" idx="13"/>
          </p:nvPr>
        </p:nvSpPr>
        <p:spPr/>
        <p:txBody>
          <a:bodyPr/>
          <a:lstStyle/>
          <a:p>
            <a:r>
              <a:rPr lang="en-AU" dirty="0"/>
              <a:t>Paris Agreement</a:t>
            </a:r>
          </a:p>
        </p:txBody>
      </p:sp>
      <p:sp>
        <p:nvSpPr>
          <p:cNvPr id="2" name="TextBox 1">
            <a:extLst>
              <a:ext uri="{FF2B5EF4-FFF2-40B4-BE49-F238E27FC236}">
                <a16:creationId xmlns:a16="http://schemas.microsoft.com/office/drawing/2014/main" id="{85EC955F-82B3-4FEA-E147-F266C3B559CB}"/>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79064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432000"/>
          </a:xfrm>
        </p:spPr>
        <p:txBody>
          <a:bodyPr anchor="ctr">
            <a:normAutofit/>
          </a:bodyPr>
          <a:lstStyle/>
          <a:p>
            <a:r>
              <a:rPr lang="en-AU" sz="3000">
                <a:effectLst/>
              </a:rPr>
              <a:t>Case example: </a:t>
            </a:r>
            <a:r>
              <a:rPr lang="en-AU" sz="3000" i="1">
                <a:effectLst/>
              </a:rPr>
              <a:t>Do-Hyun Kim v South Korea</a:t>
            </a:r>
            <a:endParaRPr lang="en-AU" sz="300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14</a:t>
            </a:fld>
            <a:endParaRPr lang="en-US" noProof="0"/>
          </a:p>
        </p:txBody>
      </p:sp>
      <p:pic>
        <p:nvPicPr>
          <p:cNvPr id="5" name="Picture 4" descr="A person holding a sign&#10;&#10;Description automatically generated">
            <a:extLst>
              <a:ext uri="{FF2B5EF4-FFF2-40B4-BE49-F238E27FC236}">
                <a16:creationId xmlns:a16="http://schemas.microsoft.com/office/drawing/2014/main" id="{FCBE7DF3-3863-5989-18A9-540FC428776F}"/>
              </a:ext>
            </a:extLst>
          </p:cNvPr>
          <p:cNvPicPr>
            <a:picLocks noChangeAspect="1"/>
          </p:cNvPicPr>
          <p:nvPr/>
        </p:nvPicPr>
        <p:blipFill>
          <a:blip r:embed="rId2"/>
          <a:srcRect l="18959" r="1826" b="-2"/>
          <a:stretch/>
        </p:blipFill>
        <p:spPr>
          <a:xfrm>
            <a:off x="6311886" y="1007250"/>
            <a:ext cx="5460114" cy="5169713"/>
          </a:xfrm>
          <a:prstGeom prst="rect">
            <a:avLst/>
          </a:prstGeom>
          <a:noFill/>
        </p:spPr>
      </p:pic>
      <p:sp>
        <p:nvSpPr>
          <p:cNvPr id="4" name="Content Placeholder 3">
            <a:extLst>
              <a:ext uri="{FF2B5EF4-FFF2-40B4-BE49-F238E27FC236}">
                <a16:creationId xmlns:a16="http://schemas.microsoft.com/office/drawing/2014/main" id="{92FD546A-A694-AD4A-E635-A74354A3D2EC}"/>
              </a:ext>
            </a:extLst>
          </p:cNvPr>
          <p:cNvSpPr>
            <a:spLocks noGrp="1"/>
          </p:cNvSpPr>
          <p:nvPr>
            <p:ph sz="half" idx="1"/>
          </p:nvPr>
        </p:nvSpPr>
        <p:spPr>
          <a:xfrm>
            <a:off x="431999" y="1007250"/>
            <a:ext cx="5448115" cy="5169713"/>
          </a:xfrm>
        </p:spPr>
        <p:txBody>
          <a:bodyPr>
            <a:normAutofit/>
          </a:bodyPr>
          <a:lstStyle/>
          <a:p>
            <a:endParaRPr lang="en-AU" dirty="0">
              <a:effectLst/>
            </a:endParaRPr>
          </a:p>
          <a:p>
            <a:r>
              <a:rPr lang="en-AU" dirty="0">
                <a:effectLst/>
              </a:rPr>
              <a:t>Youth activists brought a case to the South Korean Constitutional Court, alleging the state’s climate change law violated their fundamental rights including the right to a clean </a:t>
            </a:r>
            <a:r>
              <a:rPr lang="en-AU" dirty="0"/>
              <a:t>environment. </a:t>
            </a:r>
          </a:p>
          <a:p>
            <a:r>
              <a:rPr lang="en-AU" dirty="0">
                <a:effectLst/>
              </a:rPr>
              <a:t>The law commits South Korea to reduce its GHG emissions by 24% by 2030, from 2017 levels. </a:t>
            </a:r>
          </a:p>
          <a:p>
            <a:r>
              <a:rPr lang="en-AU" dirty="0">
                <a:effectLst/>
              </a:rPr>
              <a:t>In August 2024, the Constitutional Court unanimously held that the law violated the right to a healthy environment and ordered the National Assembly to amend the law by 28 February 2026.</a:t>
            </a:r>
          </a:p>
          <a:p>
            <a:r>
              <a:rPr lang="en-AU" dirty="0"/>
              <a:t>The Court held that</a:t>
            </a:r>
            <a:r>
              <a:rPr lang="en-AU" dirty="0">
                <a:effectLst/>
              </a:rPr>
              <a:t> South Korea was obliged to bear its fair share of responsibility for global greenhouse gas emissions reduction obligations, assessed based on science and international standards. </a:t>
            </a:r>
          </a:p>
          <a:p>
            <a:pPr marL="0" indent="0">
              <a:buNone/>
            </a:pPr>
            <a:r>
              <a:rPr lang="en-AU" sz="1100" dirty="0"/>
              <a:t>See Constitutional Court of Korea, Decision in cases 2020HunMa389; 2021HunMa1264 (Consolidated); 2022HunMa854 (Consolidated); and 2023HunMa846 (Consolidated), 29 August 2024 (unofficial English translation prepared by Plan 1.5). </a:t>
            </a:r>
          </a:p>
          <a:p>
            <a:pPr marL="0" indent="0">
              <a:buNone/>
            </a:pPr>
            <a:endParaRPr lang="en-AU" dirty="0"/>
          </a:p>
        </p:txBody>
      </p:sp>
      <p:sp>
        <p:nvSpPr>
          <p:cNvPr id="6" name="TextBox 5">
            <a:extLst>
              <a:ext uri="{FF2B5EF4-FFF2-40B4-BE49-F238E27FC236}">
                <a16:creationId xmlns:a16="http://schemas.microsoft.com/office/drawing/2014/main" id="{9BCE661D-8F27-611B-3AF1-ED2514075E20}"/>
              </a:ext>
            </a:extLst>
          </p:cNvPr>
          <p:cNvSpPr txBox="1"/>
          <p:nvPr/>
        </p:nvSpPr>
        <p:spPr>
          <a:xfrm>
            <a:off x="6311886" y="6164390"/>
            <a:ext cx="5448112" cy="261610"/>
          </a:xfrm>
          <a:prstGeom prst="rect">
            <a:avLst/>
          </a:prstGeom>
          <a:noFill/>
        </p:spPr>
        <p:txBody>
          <a:bodyPr wrap="square" rtlCol="0">
            <a:spAutoFit/>
          </a:bodyPr>
          <a:lstStyle/>
          <a:p>
            <a:r>
              <a:rPr lang="en-AU" sz="1100" i="1" dirty="0"/>
              <a:t>Image source: Climate Court</a:t>
            </a:r>
          </a:p>
        </p:txBody>
      </p:sp>
      <p:sp>
        <p:nvSpPr>
          <p:cNvPr id="9" name="TextBox 8">
            <a:extLst>
              <a:ext uri="{FF2B5EF4-FFF2-40B4-BE49-F238E27FC236}">
                <a16:creationId xmlns:a16="http://schemas.microsoft.com/office/drawing/2014/main" id="{40989628-64AC-C25F-8F63-B5D6A6A4F381}"/>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69289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wo hikers helping one another up a rock">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a:src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5874327" y="3969553"/>
            <a:ext cx="6317673" cy="1100565"/>
          </a:xfrm>
        </p:spPr>
        <p:txBody>
          <a:bodyPr/>
          <a:lstStyle/>
          <a:p>
            <a:r>
              <a:rPr lang="en-US" dirty="0"/>
              <a:t>Solidarity in support</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15</a:t>
            </a:fld>
            <a:endParaRPr lang="en-US" dirty="0"/>
          </a:p>
        </p:txBody>
      </p:sp>
      <p:sp>
        <p:nvSpPr>
          <p:cNvPr id="8" name="TextBox 7">
            <a:extLst>
              <a:ext uri="{FF2B5EF4-FFF2-40B4-BE49-F238E27FC236}">
                <a16:creationId xmlns:a16="http://schemas.microsoft.com/office/drawing/2014/main" id="{DA976C72-931F-5780-14DB-9044604BF8DE}"/>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29824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722036"/>
          </a:xfrm>
        </p:spPr>
        <p:txBody>
          <a:bodyPr/>
          <a:lstStyle/>
          <a:p>
            <a:pPr algn="ctr"/>
            <a:r>
              <a:rPr lang="en-AU" dirty="0">
                <a:effectLst/>
                <a:latin typeface="Calibri" panose="020F0502020204030204" pitchFamily="34" charset="0"/>
                <a:ea typeface="Calibri" panose="020F0502020204030204" pitchFamily="34" charset="0"/>
              </a:rPr>
              <a:t>The increased responsibilities and capabilities of developed countries triggers these countries to provide support to developing countries</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178639"/>
            <a:ext cx="11095746" cy="4012611"/>
          </a:xfrm>
        </p:spPr>
        <p:txBody>
          <a:bodyPr/>
          <a:lstStyle/>
          <a:p>
            <a:r>
              <a:rPr lang="en-AU" dirty="0"/>
              <a:t>Encourages support ranging from the general, such as promoting economic growth to enable developing countries to better address the problems of climate change, to the specific, such as promoting research, exchange of information and transfer of technology with respect to scientific, technological, technical, socio-economic, legal and other matters.</a:t>
            </a:r>
          </a:p>
          <a:p>
            <a:pPr>
              <a:spcAft>
                <a:spcPts val="800"/>
              </a:spcAft>
            </a:pPr>
            <a:r>
              <a:rPr lang="en-AU" dirty="0"/>
              <a:t>Art 4(3): Commits developed countries and other parties included in Annex I to provide financial resources to developing countries to meet their costs in meeting their commitments under Article 4(1) and Article 12(1).</a:t>
            </a:r>
          </a:p>
          <a:p>
            <a:pPr>
              <a:spcAft>
                <a:spcPts val="800"/>
              </a:spcAft>
            </a:pPr>
            <a:r>
              <a:rPr lang="en-AU" dirty="0"/>
              <a:t>Art 4(4): Commits developing countries that are particularly vulnerable to the adverse effects of climate change in meeting costs of adaptation to those adverse effects. The UNFCCC established a mechanism for the provision of financial resources, on a grant or concessional basis, including for the transfer of technology. </a:t>
            </a:r>
          </a:p>
          <a:p>
            <a:pPr marL="0" indent="0">
              <a:buNone/>
            </a:pPr>
            <a:endParaRPr lang="en-AU"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16</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32000" y="1528074"/>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32000" y="1718420"/>
            <a:ext cx="214093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UNFCCC</a:t>
            </a:r>
          </a:p>
        </p:txBody>
      </p:sp>
      <p:sp>
        <p:nvSpPr>
          <p:cNvPr id="16" name="TextBox 15">
            <a:extLst>
              <a:ext uri="{FF2B5EF4-FFF2-40B4-BE49-F238E27FC236}">
                <a16:creationId xmlns:a16="http://schemas.microsoft.com/office/drawing/2014/main" id="{65CA49D7-0492-545C-B88B-E4CFFFFA0626}"/>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410321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722036"/>
          </a:xfrm>
        </p:spPr>
        <p:txBody>
          <a:bodyPr/>
          <a:lstStyle/>
          <a:p>
            <a:pPr algn="ctr"/>
            <a:r>
              <a:rPr lang="en-AU" dirty="0">
                <a:effectLst/>
                <a:latin typeface="Calibri" panose="020F0502020204030204" pitchFamily="34" charset="0"/>
                <a:ea typeface="Calibri" panose="020F0502020204030204" pitchFamily="34" charset="0"/>
              </a:rPr>
              <a:t>The increased responsibilities and capabilities of developed countries triggers these countries to provide support to developing countries</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178639"/>
            <a:ext cx="11095746" cy="4012611"/>
          </a:xfrm>
        </p:spPr>
        <p:txBody>
          <a:bodyPr/>
          <a:lstStyle/>
          <a:p>
            <a:r>
              <a:rPr lang="en-AU" dirty="0"/>
              <a:t>Committed or encouraged developed countries and other parties included in Annex I to the UNFCCC to:</a:t>
            </a:r>
          </a:p>
          <a:p>
            <a:pPr lvl="1"/>
            <a:r>
              <a:rPr lang="en-AU" dirty="0"/>
              <a:t>Art 2(1): share with developing countries their experience and to exchange information on policies and measures on the mitigation of climate change and the transition to renewable forms of energy, amongst other matters;  </a:t>
            </a:r>
          </a:p>
          <a:p>
            <a:pPr lvl="1"/>
            <a:r>
              <a:rPr lang="en-AU" dirty="0"/>
              <a:t>Art 10(c): promote, facilitate and finance the transfer of, or access to, environmentally sound technologies, know-how, practices and processes pertinent to climate change to developing countries;  </a:t>
            </a:r>
          </a:p>
          <a:p>
            <a:pPr lvl="1"/>
            <a:r>
              <a:rPr lang="en-AU" dirty="0"/>
              <a:t>Art 10(d): cooperate in scientific and technical research on climate change and its adverse effects; </a:t>
            </a:r>
          </a:p>
          <a:p>
            <a:pPr lvl="1"/>
            <a:r>
              <a:rPr lang="en-AU" dirty="0"/>
              <a:t>Art 10(e): strengthen national capacity-building in developing countries.</a:t>
            </a:r>
            <a:endParaRPr lang="en-AU" sz="1600" dirty="0"/>
          </a:p>
          <a:p>
            <a:r>
              <a:rPr lang="en-AU" dirty="0"/>
              <a:t>Art 11: Committed developed countries and other parties included in Annex I to the UNFCCC to provide financial resources to meet the costs of developing countries in meeting their commitments under the UNFCCC.</a:t>
            </a:r>
          </a:p>
          <a:p>
            <a:r>
              <a:rPr lang="en-AU" dirty="0"/>
              <a:t>Art 12: Established the clean development mechanism, one of the purposes of which was to assist parties not included in Annex I to the UNFCCC in achieving sustainable development  and in contributing to the ultimate objective of the UNFCCC.</a:t>
            </a:r>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17</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32000" y="1528074"/>
            <a:ext cx="1984175" cy="1148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32000" y="1718420"/>
            <a:ext cx="214093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Kyoto Protocol</a:t>
            </a:r>
          </a:p>
        </p:txBody>
      </p:sp>
      <p:sp>
        <p:nvSpPr>
          <p:cNvPr id="3" name="TextBox 2">
            <a:extLst>
              <a:ext uri="{FF2B5EF4-FFF2-40B4-BE49-F238E27FC236}">
                <a16:creationId xmlns:a16="http://schemas.microsoft.com/office/drawing/2014/main" id="{56FF9ED4-F715-8241-4DC6-A62BCD0926B9}"/>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6485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722036"/>
          </a:xfrm>
        </p:spPr>
        <p:txBody>
          <a:bodyPr/>
          <a:lstStyle/>
          <a:p>
            <a:pPr algn="ctr"/>
            <a:r>
              <a:rPr lang="en-AU" dirty="0">
                <a:effectLst/>
                <a:latin typeface="Calibri" panose="020F0502020204030204" pitchFamily="34" charset="0"/>
                <a:ea typeface="Calibri" panose="020F0502020204030204" pitchFamily="34" charset="0"/>
              </a:rPr>
              <a:t>The increased responsibilities and capabilities of developed countries triggers these countries to provide support to developing countries</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178639"/>
            <a:ext cx="11095746" cy="4012611"/>
          </a:xfrm>
        </p:spPr>
        <p:txBody>
          <a:bodyPr/>
          <a:lstStyle/>
          <a:p>
            <a:r>
              <a:rPr lang="en-AU" dirty="0"/>
              <a:t>Art 4(5): Requires support to be provided, in accordance with Articles 9, 10 and 11, to developing countries to assist them in implementing Art 4 regarding preparation and implementation of their NDCs, recognising that enhanced support for developing countries will allow for higher ambition in their mitigation actions.</a:t>
            </a:r>
          </a:p>
          <a:p>
            <a:r>
              <a:rPr lang="en-AU" dirty="0"/>
              <a:t>Art 9: Requires developed countries to provide financial resources to assist developing countries with respect to both mitigation and adaptation, recognising that this is a continuation of developed countries’ existing obligations under the UNFCCC.  </a:t>
            </a:r>
          </a:p>
          <a:p>
            <a:r>
              <a:rPr lang="en-AU" dirty="0"/>
              <a:t>Art 10: Encourages technology development and transfer to improve resilience to climate change and to reduce greenhouse gas emissions.</a:t>
            </a:r>
          </a:p>
          <a:p>
            <a:r>
              <a:rPr lang="en-AU" dirty="0"/>
              <a:t>Art 11: States that capacity-building under the Paris Agreement should “enhance the capacity and ability of developing country Parties, in particular countries with the least capacity, such as the least developed countries, and those that are particularly vulnerable to the adverse effects of climate change, such as small island developing States, to take effective climate change action”.</a:t>
            </a:r>
          </a:p>
          <a:p>
            <a:endParaRPr lang="en-AU"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18</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32000" y="1528074"/>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32000" y="1718420"/>
            <a:ext cx="214093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Paris Agreement</a:t>
            </a:r>
          </a:p>
        </p:txBody>
      </p:sp>
      <p:sp>
        <p:nvSpPr>
          <p:cNvPr id="3" name="TextBox 2">
            <a:extLst>
              <a:ext uri="{FF2B5EF4-FFF2-40B4-BE49-F238E27FC236}">
                <a16:creationId xmlns:a16="http://schemas.microsoft.com/office/drawing/2014/main" id="{E11A7E6D-FB79-33A9-D01D-AEAC2687B50C}"/>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83136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722036"/>
          </a:xfrm>
        </p:spPr>
        <p:txBody>
          <a:bodyPr/>
          <a:lstStyle/>
          <a:p>
            <a:pPr algn="ctr"/>
            <a:r>
              <a:rPr lang="en-AU" dirty="0">
                <a:effectLst/>
                <a:latin typeface="Calibri" panose="020F0502020204030204" pitchFamily="34" charset="0"/>
                <a:ea typeface="Calibri" panose="020F0502020204030204" pitchFamily="34" charset="0"/>
              </a:rPr>
              <a:t>The increased responsibilities and capabilities of developed countries triggers these countries to provide support to developing countries.</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178639"/>
            <a:ext cx="11095746" cy="4012611"/>
          </a:xfrm>
        </p:spPr>
        <p:txBody>
          <a:bodyPr/>
          <a:lstStyle/>
          <a:p>
            <a:pPr marL="0" indent="0">
              <a:buNone/>
            </a:pPr>
            <a:r>
              <a:rPr lang="en-AU" dirty="0"/>
              <a:t>COP29: Climate finance goal</a:t>
            </a:r>
          </a:p>
          <a:p>
            <a:r>
              <a:rPr lang="en-AU" dirty="0"/>
              <a:t>Solidarity in support is demonstrated by commitments of parties to provide financial support for developing countries for climate action. At COP29 in November 2024 in Baku, Azerbaijan, the parties agreed to set a goal of “at least USD 300 billion per year by 2035 for developing country Parties for climate action”. </a:t>
            </a:r>
          </a:p>
          <a:p>
            <a:r>
              <a:rPr lang="en-AU" dirty="0"/>
              <a:t>Developed countries are required to take the lead on this, however the decision iterates that the finance is to come from “a wide variety of sources, public and private, bilateral and multilateral, including alternative sources”. </a:t>
            </a:r>
          </a:p>
          <a:p>
            <a:pPr marL="0" indent="0">
              <a:buNone/>
            </a:pPr>
            <a:r>
              <a:rPr lang="en-AU" dirty="0"/>
              <a:t>COP27 and COP 28: Loss and damage funding </a:t>
            </a:r>
          </a:p>
          <a:p>
            <a:r>
              <a:rPr lang="en-AU" dirty="0"/>
              <a:t>Solidarity in support is further illustrated by the ‘breakthrough agreement’ that was made at the close of COP27 to provide loss and damage funding to countries most vulnerable to the effects of climate change.  </a:t>
            </a:r>
          </a:p>
          <a:p>
            <a:r>
              <a:rPr lang="en-AU" dirty="0"/>
              <a:t>That initiative of support was formalised at COP28, with an agreement to establish a loss and damage fund to help developing countries cope with the effects of climate change. </a:t>
            </a:r>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19</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32000" y="1528074"/>
            <a:ext cx="1984175" cy="1148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32000" y="1718420"/>
            <a:ext cx="283490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Recent COP outcomes</a:t>
            </a:r>
          </a:p>
        </p:txBody>
      </p:sp>
      <p:sp>
        <p:nvSpPr>
          <p:cNvPr id="3" name="TextBox 2">
            <a:extLst>
              <a:ext uri="{FF2B5EF4-FFF2-40B4-BE49-F238E27FC236}">
                <a16:creationId xmlns:a16="http://schemas.microsoft.com/office/drawing/2014/main" id="{E11A7E6D-FB79-33A9-D01D-AEAC2687B50C}"/>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06883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Polar bear on iceberg">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a:blip r:embed="rId2"/>
          <a:srcRect l="18058" r="18058"/>
          <a:stretch/>
        </p:blipFill>
        <p:spPr>
          <a:xfrm>
            <a:off x="-9327" y="1"/>
            <a:ext cx="6105327" cy="6371350"/>
          </a:xfrm>
        </p:spPr>
      </p:pic>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060" y="533680"/>
            <a:ext cx="6641900" cy="1124345"/>
          </a:xfrm>
        </p:spPr>
        <p:txBody>
          <a:bodyPr/>
          <a:lstStyle/>
          <a:p>
            <a:r>
              <a:rPr lang="en-US" sz="4400" dirty="0"/>
              <a:t>Solidarity and Climate Injustice</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118334" y="1963628"/>
            <a:ext cx="6641626" cy="590155"/>
          </a:xfrm>
        </p:spPr>
        <p:txBody>
          <a:bodyPr/>
          <a:lstStyle/>
          <a:p>
            <a:r>
              <a:rPr lang="en-US" dirty="0"/>
              <a:t>Overview</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8000" y="2686444"/>
            <a:ext cx="5472000" cy="3505556"/>
          </a:xfrm>
        </p:spPr>
        <p:txBody>
          <a:bodyPr/>
          <a:lstStyle/>
          <a:p>
            <a:r>
              <a:rPr lang="en-US" dirty="0"/>
              <a:t>What is solidarity?</a:t>
            </a:r>
          </a:p>
          <a:p>
            <a:r>
              <a:rPr lang="en-US" dirty="0"/>
              <a:t>Ten manifestations of solidarity in international climate law</a:t>
            </a:r>
          </a:p>
          <a:p>
            <a:r>
              <a:rPr lang="en-US" dirty="0"/>
              <a:t>Six manifestations most relevant to climate injustice:</a:t>
            </a:r>
          </a:p>
          <a:p>
            <a:pPr lvl="1"/>
            <a:r>
              <a:rPr lang="en-US" dirty="0"/>
              <a:t>Solidarity in action;</a:t>
            </a:r>
          </a:p>
          <a:p>
            <a:pPr lvl="1"/>
            <a:r>
              <a:rPr lang="en-US" dirty="0"/>
              <a:t>Solidarity in leadership;</a:t>
            </a:r>
          </a:p>
          <a:p>
            <a:pPr lvl="1"/>
            <a:r>
              <a:rPr lang="en-US" dirty="0"/>
              <a:t>Solidarity in achieving fair shares;</a:t>
            </a:r>
          </a:p>
          <a:p>
            <a:pPr lvl="1"/>
            <a:r>
              <a:rPr lang="en-US" dirty="0"/>
              <a:t>Solidarity in support;</a:t>
            </a:r>
          </a:p>
          <a:p>
            <a:pPr lvl="1"/>
            <a:r>
              <a:rPr lang="en-US" dirty="0"/>
              <a:t>Intragenerational solidarity; and</a:t>
            </a:r>
          </a:p>
          <a:p>
            <a:pPr lvl="1"/>
            <a:r>
              <a:rPr lang="en-US" dirty="0"/>
              <a:t>Intergenerational solidarity. </a:t>
            </a:r>
          </a:p>
          <a:p>
            <a:pPr marL="266700" lvl="1" indent="-266700">
              <a:spcBef>
                <a:spcPts val="1000"/>
              </a:spcBef>
            </a:pPr>
            <a:r>
              <a:rPr lang="en-US" sz="1800" dirty="0"/>
              <a:t>From climate injustice to climate justice</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sp>
        <p:nvSpPr>
          <p:cNvPr id="5" name="TextBox 4">
            <a:extLst>
              <a:ext uri="{FF2B5EF4-FFF2-40B4-BE49-F238E27FC236}">
                <a16:creationId xmlns:a16="http://schemas.microsoft.com/office/drawing/2014/main" id="{6CD16D7F-5C60-F981-2684-40E5D777A536}"/>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69115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Holding hands">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a:src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601690" y="3151908"/>
            <a:ext cx="5590309" cy="1890501"/>
          </a:xfrm>
        </p:spPr>
        <p:txBody>
          <a:bodyPr/>
          <a:lstStyle/>
          <a:p>
            <a:r>
              <a:rPr lang="en-US" dirty="0"/>
              <a:t>Intragenerational solidarity</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20</a:t>
            </a:fld>
            <a:endParaRPr lang="en-US" dirty="0"/>
          </a:p>
        </p:txBody>
      </p:sp>
      <p:sp>
        <p:nvSpPr>
          <p:cNvPr id="6" name="TextBox 5">
            <a:extLst>
              <a:ext uri="{FF2B5EF4-FFF2-40B4-BE49-F238E27FC236}">
                <a16:creationId xmlns:a16="http://schemas.microsoft.com/office/drawing/2014/main" id="{35E6C41D-FFA6-E551-0445-279448E34719}"/>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85603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726526"/>
            <a:ext cx="11095746" cy="3464724"/>
          </a:xfrm>
        </p:spPr>
        <p:txBody>
          <a:bodyPr/>
          <a:lstStyle/>
          <a:p>
            <a:r>
              <a:rPr lang="en-AU" dirty="0"/>
              <a:t>18</a:t>
            </a:r>
            <a:r>
              <a:rPr lang="en-AU" baseline="30000" dirty="0"/>
              <a:t>th</a:t>
            </a:r>
            <a:r>
              <a:rPr lang="en-AU" dirty="0"/>
              <a:t> Recital: Recognises that “low-lying and other small island countries, countries with low-lying coastal, arid and semi-arid areas or areas liable to floods, drought and desertification, and developing countries with fragile mountainous ecosystems are particularly vulnerable to the adverse effects of climate change.”</a:t>
            </a:r>
          </a:p>
          <a:p>
            <a:r>
              <a:rPr lang="en-AU" dirty="0"/>
              <a:t>Art 3(2): “The specific needs and special circumstances of developing country Parties, especially those that are particularly vulnerable to the adverse effects of climate change, and of those Parties, especially developing country Parties, that would have to bear a disproportionate or abnormal burden under the Convention, should be given full consideration.”</a:t>
            </a:r>
          </a:p>
          <a:p>
            <a:r>
              <a:rPr lang="en-AU" dirty="0"/>
              <a:t>Arts 4(4) and 4(8): Requires developed countries to provide support, in various ways, to developing countries, including assisting those developing countries that are particularly vulnerable to the adverse effects of climate change in taking action, and meeting the costs of such action, to adapt to those adverse effects.</a:t>
            </a:r>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21</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32000" y="2183132"/>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32000" y="2366526"/>
            <a:ext cx="214093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UNFCCC</a:t>
            </a:r>
          </a:p>
        </p:txBody>
      </p:sp>
      <p:sp>
        <p:nvSpPr>
          <p:cNvPr id="3" name="TextBox 2">
            <a:extLst>
              <a:ext uri="{FF2B5EF4-FFF2-40B4-BE49-F238E27FC236}">
                <a16:creationId xmlns:a16="http://schemas.microsoft.com/office/drawing/2014/main" id="{CCA821C9-894A-345F-4CDE-C1C1EB760A38}"/>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
        <p:nvSpPr>
          <p:cNvPr id="9" name="Title 1">
            <a:extLst>
              <a:ext uri="{FF2B5EF4-FFF2-40B4-BE49-F238E27FC236}">
                <a16:creationId xmlns:a16="http://schemas.microsoft.com/office/drawing/2014/main" id="{6F0CB796-C7E0-D68F-2A0A-B0583363A79B}"/>
              </a:ext>
            </a:extLst>
          </p:cNvPr>
          <p:cNvSpPr txBox="1">
            <a:spLocks/>
          </p:cNvSpPr>
          <p:nvPr/>
        </p:nvSpPr>
        <p:spPr>
          <a:xfrm>
            <a:off x="426000" y="797760"/>
            <a:ext cx="11340000" cy="72203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a:lstStyle>
          <a:p>
            <a:pPr algn="ctr"/>
            <a:r>
              <a:rPr lang="en-AU" dirty="0">
                <a:latin typeface="Calibri" panose="020F0502020204030204" pitchFamily="34" charset="0"/>
                <a:ea typeface="Calibri" panose="020F0502020204030204" pitchFamily="34" charset="0"/>
              </a:rPr>
              <a:t>Those who are able have increased responsibilities to support those who are less able to do so and who are most vulnerable to climate change</a:t>
            </a:r>
            <a:endParaRPr lang="en-AU" dirty="0"/>
          </a:p>
        </p:txBody>
      </p:sp>
    </p:spTree>
    <p:extLst>
      <p:ext uri="{BB962C8B-B14F-4D97-AF65-F5344CB8AC3E}">
        <p14:creationId xmlns:p14="http://schemas.microsoft.com/office/powerpoint/2010/main" val="3277511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26000" y="797760"/>
            <a:ext cx="11340000" cy="722036"/>
          </a:xfrm>
        </p:spPr>
        <p:txBody>
          <a:bodyPr/>
          <a:lstStyle/>
          <a:p>
            <a:pPr algn="ctr"/>
            <a:r>
              <a:rPr lang="en-AU" dirty="0">
                <a:latin typeface="Calibri" panose="020F0502020204030204" pitchFamily="34" charset="0"/>
                <a:ea typeface="Calibri" panose="020F0502020204030204" pitchFamily="34" charset="0"/>
              </a:rPr>
              <a:t>Those who are able have increased responsibilities to support those who are less able to do so and who are most vulnerable to climate change</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722271"/>
            <a:ext cx="11095746" cy="4012611"/>
          </a:xfrm>
        </p:spPr>
        <p:txBody>
          <a:bodyPr/>
          <a:lstStyle/>
          <a:p>
            <a:r>
              <a:rPr lang="en-AU" dirty="0"/>
              <a:t>5</a:t>
            </a:r>
            <a:r>
              <a:rPr lang="en-AU" baseline="30000" dirty="0"/>
              <a:t>th</a:t>
            </a:r>
            <a:r>
              <a:rPr lang="en-AU" dirty="0"/>
              <a:t>, 8</a:t>
            </a:r>
            <a:r>
              <a:rPr lang="en-AU" baseline="30000" dirty="0"/>
              <a:t>th</a:t>
            </a:r>
            <a:r>
              <a:rPr lang="en-AU" dirty="0"/>
              <a:t> and 9</a:t>
            </a:r>
            <a:r>
              <a:rPr lang="en-AU" baseline="30000" dirty="0"/>
              <a:t>th</a:t>
            </a:r>
            <a:r>
              <a:rPr lang="en-AU" dirty="0"/>
              <a:t> Recitals: Recognise the specific needs and special circumstances of developing countries, “especially those that are particularly vulnerable to the adverse effects of climate change,” as well as those within these countries suffering poverty and hunger. </a:t>
            </a:r>
          </a:p>
          <a:p>
            <a:r>
              <a:rPr lang="en-AU" dirty="0"/>
              <a:t>11</a:t>
            </a:r>
            <a:r>
              <a:rPr lang="en-AU" baseline="30000" dirty="0"/>
              <a:t>th</a:t>
            </a:r>
            <a:r>
              <a:rPr lang="en-AU" dirty="0"/>
              <a:t> Recital: When taking action to address climate change, parties should consider their obligations on “human rights, the right to health, the rights of indigenous peoples, local communities, migrants, children, persons with disabilities and people in vulnerable situations and the right to development, as well as gender equality, empowerment of women and intergenerational equity.”</a:t>
            </a:r>
          </a:p>
          <a:p>
            <a:r>
              <a:rPr lang="en-AU" dirty="0"/>
              <a:t>Art 4(15): Requires parties to take into consideration, in the implementation of the Paris Agreement, the concerns of parties with economies most affected by the impacts of response measures, particularly developing countries. </a:t>
            </a:r>
          </a:p>
          <a:p>
            <a:r>
              <a:rPr lang="en-AU" dirty="0"/>
              <a:t>Arts 9, 10 and 11: Provide for developed countries to support, in various ways, developing countries, particularly those vulnerable to the adverse effects of climate change.</a:t>
            </a:r>
          </a:p>
          <a:p>
            <a:endParaRPr lang="en-AU" dirty="0"/>
          </a:p>
          <a:p>
            <a:endParaRPr lang="en-AU"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22</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26000" y="2190073"/>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26000" y="2362271"/>
            <a:ext cx="214093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Paris Agreement</a:t>
            </a:r>
          </a:p>
        </p:txBody>
      </p:sp>
      <p:sp>
        <p:nvSpPr>
          <p:cNvPr id="3" name="TextBox 2">
            <a:extLst>
              <a:ext uri="{FF2B5EF4-FFF2-40B4-BE49-F238E27FC236}">
                <a16:creationId xmlns:a16="http://schemas.microsoft.com/office/drawing/2014/main" id="{4829594E-76EB-35FB-56ED-0DC20B5FEF3A}"/>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13074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26000" y="797760"/>
            <a:ext cx="11340000" cy="722036"/>
          </a:xfrm>
        </p:spPr>
        <p:txBody>
          <a:bodyPr/>
          <a:lstStyle/>
          <a:p>
            <a:pPr algn="ctr"/>
            <a:r>
              <a:rPr lang="en-AU" dirty="0">
                <a:latin typeface="Calibri" panose="020F0502020204030204" pitchFamily="34" charset="0"/>
                <a:ea typeface="Calibri" panose="020F0502020204030204" pitchFamily="34" charset="0"/>
              </a:rPr>
              <a:t>Those who are able have increased responsibilities to support those who are less able to do so and who are most vulnerable to climate change</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722271"/>
            <a:ext cx="11095746" cy="4012611"/>
          </a:xfrm>
        </p:spPr>
        <p:txBody>
          <a:bodyPr/>
          <a:lstStyle/>
          <a:p>
            <a:pPr algn="just">
              <a:lnSpc>
                <a:spcPct val="107000"/>
              </a:lnSpc>
              <a:spcAft>
                <a:spcPts val="800"/>
              </a:spcAft>
            </a:pPr>
            <a:r>
              <a:rPr lang="en-AU" dirty="0"/>
              <a:t>Key Finding 2, regarding strengthening the global response to the threat of climate change, recommended that: “Credible, accountable and transparent actions by non-Party stakeholders are needed to strengthen efforts for systems transformations”. </a:t>
            </a:r>
          </a:p>
          <a:p>
            <a:pPr algn="just">
              <a:lnSpc>
                <a:spcPct val="107000"/>
              </a:lnSpc>
              <a:spcAft>
                <a:spcPts val="800"/>
              </a:spcAft>
            </a:pPr>
            <a:r>
              <a:rPr lang="en-AU" dirty="0"/>
              <a:t>Key Finding 7 stresses the need for a “just transition” to net zero emissions, in order to “support more robust and equitable mitigation outcomes, with tailored approaches addressing different contexts.” A “just transition” is one that leaves no one behind and is fair for all.</a:t>
            </a:r>
          </a:p>
          <a:p>
            <a:endParaRPr lang="en-AU" dirty="0"/>
          </a:p>
          <a:p>
            <a:endParaRPr lang="en-AU"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23</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26000" y="2190073"/>
            <a:ext cx="1984175"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25999" y="2362271"/>
            <a:ext cx="3326193"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2023 Global Stocktake report</a:t>
            </a:r>
          </a:p>
        </p:txBody>
      </p:sp>
      <p:sp>
        <p:nvSpPr>
          <p:cNvPr id="3" name="TextBox 2">
            <a:extLst>
              <a:ext uri="{FF2B5EF4-FFF2-40B4-BE49-F238E27FC236}">
                <a16:creationId xmlns:a16="http://schemas.microsoft.com/office/drawing/2014/main" id="{F1B88027-347C-6922-C520-ED7AD3924E20}"/>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69423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432000"/>
          </a:xfrm>
        </p:spPr>
        <p:txBody>
          <a:bodyPr anchor="ctr">
            <a:normAutofit/>
          </a:bodyPr>
          <a:lstStyle/>
          <a:p>
            <a:r>
              <a:rPr lang="en-AU" sz="3000" dirty="0">
                <a:effectLst/>
              </a:rPr>
              <a:t>Case example: </a:t>
            </a:r>
            <a:r>
              <a:rPr lang="en-AU" sz="3000" i="1" dirty="0"/>
              <a:t>Verein </a:t>
            </a:r>
            <a:r>
              <a:rPr lang="en-AU" sz="3000" i="1" dirty="0" err="1"/>
              <a:t>KlimaSeniorinnen</a:t>
            </a:r>
            <a:r>
              <a:rPr lang="en-AU" sz="3000" i="1" dirty="0"/>
              <a:t> Schweiz and Others v Switzerland </a:t>
            </a:r>
            <a:endParaRPr lang="en-AU" sz="3000"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24</a:t>
            </a:fld>
            <a:endParaRPr lang="en-US" noProof="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sz="half" idx="1"/>
          </p:nvPr>
        </p:nvSpPr>
        <p:spPr>
          <a:xfrm>
            <a:off x="426717" y="1007250"/>
            <a:ext cx="6707355" cy="5364101"/>
          </a:xfrm>
        </p:spPr>
        <p:txBody>
          <a:bodyPr>
            <a:normAutofit fontScale="92500" lnSpcReduction="10000"/>
          </a:bodyPr>
          <a:lstStyle/>
          <a:p>
            <a:r>
              <a:rPr lang="en-AU" dirty="0">
                <a:effectLst/>
              </a:rPr>
              <a:t>An association of senior women filed a suit against multiple bodies of the Swiss Government, alleging that they had failed to uphold obligations under the Swiss Constitution and European Convention on Human Rights (ECHR) by not steering Switzerland in an emissions reduction trajectory consistent with the goal of keeping global temperatures well below 2ºC.</a:t>
            </a:r>
          </a:p>
          <a:p>
            <a:r>
              <a:rPr lang="en-AU" dirty="0">
                <a:ea typeface="Calibri" panose="020F0502020204030204" pitchFamily="34" charset="0"/>
                <a:cs typeface="Times New Roman" panose="02020603050405020304" pitchFamily="18" charset="0"/>
              </a:rPr>
              <a:t>After having exhausted all national remedies, the petitioners took their claim to the European Court of Human Rights (ECtHR). </a:t>
            </a:r>
          </a:p>
          <a:p>
            <a:r>
              <a:rPr lang="en-AU" dirty="0"/>
              <a:t>The ECtHR found that Art 8 of the ECHR, regarding the right to respect for private and family life, </a:t>
            </a:r>
            <a:r>
              <a:rPr lang="en-AU" altLang="en-US" dirty="0">
                <a:ea typeface="Calibri" panose="020F0502020204030204" pitchFamily="34" charset="0"/>
                <a:cs typeface="Times New Roman" panose="02020603050405020304" pitchFamily="18" charset="0"/>
              </a:rPr>
              <a:t>encompasses a right to effective protection for individuals by State authorities from the serious adverse effects of climate change on their lives, wellbeing and quality of life. The State’s duty is to adopt, and apply, regulations and measures capable of mitigating the existing and potentially irreversible, future effects of climate change. </a:t>
            </a:r>
          </a:p>
          <a:p>
            <a:r>
              <a:rPr lang="en-AU" altLang="en-US" dirty="0">
                <a:ea typeface="Calibri" panose="020F0502020204030204" pitchFamily="34" charset="0"/>
                <a:cs typeface="Times New Roman" panose="02020603050405020304" pitchFamily="18" charset="0"/>
              </a:rPr>
              <a:t>The ECtHR </a:t>
            </a:r>
            <a:r>
              <a:rPr lang="en-AU" dirty="0">
                <a:cs typeface="Times New Roman" panose="02020603050405020304" pitchFamily="18" charset="0"/>
              </a:rPr>
              <a:t>recognised the vulnerability of certain populations to the effects of climate change, such as high temperatures, including older adults, children, women and those with chronic diseases. </a:t>
            </a:r>
          </a:p>
          <a:p>
            <a:r>
              <a:rPr lang="en-AU" dirty="0">
                <a:cs typeface="Times New Roman" panose="02020603050405020304" pitchFamily="18" charset="0"/>
              </a:rPr>
              <a:t>The ECtHR also found Switzerland’s insufficiently ambitious GHG emissions reduction targets infringed the human rights of the vulnerable population of older people.</a:t>
            </a:r>
            <a:endParaRPr lang="en-AU" dirty="0">
              <a:effectLst/>
            </a:endParaRPr>
          </a:p>
          <a:p>
            <a:pPr marL="0" indent="0">
              <a:buNone/>
            </a:pPr>
            <a:r>
              <a:rPr lang="en-AU" sz="1400" kern="100" dirty="0">
                <a:ea typeface="Calibri" panose="020F0502020204030204" pitchFamily="34" charset="0"/>
                <a:cs typeface="Times New Roman" panose="02020603050405020304" pitchFamily="18" charset="0"/>
              </a:rPr>
              <a:t>See </a:t>
            </a:r>
            <a:r>
              <a:rPr lang="de-DE" sz="1400" i="1" kern="100" dirty="0">
                <a:ea typeface="Calibri" panose="020F0502020204030204" pitchFamily="34" charset="0"/>
                <a:cs typeface="Times New Roman" panose="02020603050405020304" pitchFamily="18" charset="0"/>
              </a:rPr>
              <a:t>Verein KlimaSeniorinnen Schweiz and Others v Switzerland, </a:t>
            </a:r>
            <a:r>
              <a:rPr lang="en-AU" sz="1400" kern="100" dirty="0">
                <a:ea typeface="Calibri" panose="020F0502020204030204" pitchFamily="34" charset="0"/>
                <a:cs typeface="Times New Roman" panose="02020603050405020304" pitchFamily="18" charset="0"/>
              </a:rPr>
              <a:t>European Court of Human Rights, Grand Chamber, Application No 53600/20, 9 April 2024.</a:t>
            </a:r>
            <a:endParaRPr lang="en-AU" sz="1800" kern="10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BCE661D-8F27-611B-3AF1-ED2514075E20}"/>
              </a:ext>
            </a:extLst>
          </p:cNvPr>
          <p:cNvSpPr txBox="1"/>
          <p:nvPr/>
        </p:nvSpPr>
        <p:spPr>
          <a:xfrm>
            <a:off x="7134072" y="4121835"/>
            <a:ext cx="5448112" cy="261610"/>
          </a:xfrm>
          <a:prstGeom prst="rect">
            <a:avLst/>
          </a:prstGeom>
          <a:noFill/>
        </p:spPr>
        <p:txBody>
          <a:bodyPr wrap="square" rtlCol="0">
            <a:spAutoFit/>
          </a:bodyPr>
          <a:lstStyle/>
          <a:p>
            <a:r>
              <a:rPr lang="en-AU" sz="1100" i="1" dirty="0"/>
              <a:t>Image source: Miriam </a:t>
            </a:r>
            <a:r>
              <a:rPr lang="en-AU" sz="1100" i="1" dirty="0" err="1"/>
              <a:t>Künzli</a:t>
            </a:r>
            <a:endParaRPr lang="en-AU" sz="1100" i="1" dirty="0"/>
          </a:p>
        </p:txBody>
      </p:sp>
      <p:pic>
        <p:nvPicPr>
          <p:cNvPr id="9" name="Picture 8">
            <a:extLst>
              <a:ext uri="{FF2B5EF4-FFF2-40B4-BE49-F238E27FC236}">
                <a16:creationId xmlns:a16="http://schemas.microsoft.com/office/drawing/2014/main" id="{51FB85F4-AFFA-6C06-973C-C04088CFFEE9}"/>
              </a:ext>
            </a:extLst>
          </p:cNvPr>
          <p:cNvPicPr>
            <a:picLocks noChangeAspect="1"/>
          </p:cNvPicPr>
          <p:nvPr/>
        </p:nvPicPr>
        <p:blipFill>
          <a:blip r:embed="rId2"/>
          <a:srcRect/>
          <a:stretch/>
        </p:blipFill>
        <p:spPr>
          <a:xfrm>
            <a:off x="7230267" y="1007250"/>
            <a:ext cx="4745733" cy="3163822"/>
          </a:xfrm>
          <a:prstGeom prst="rect">
            <a:avLst/>
          </a:prstGeom>
        </p:spPr>
      </p:pic>
      <p:sp>
        <p:nvSpPr>
          <p:cNvPr id="3" name="TextBox 2">
            <a:extLst>
              <a:ext uri="{FF2B5EF4-FFF2-40B4-BE49-F238E27FC236}">
                <a16:creationId xmlns:a16="http://schemas.microsoft.com/office/drawing/2014/main" id="{256E2A18-5FC4-2C9F-1EB0-0D8245DD7FF1}"/>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310271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432000"/>
          </a:xfrm>
        </p:spPr>
        <p:txBody>
          <a:bodyPr anchor="ctr">
            <a:normAutofit/>
          </a:bodyPr>
          <a:lstStyle/>
          <a:p>
            <a:r>
              <a:rPr lang="en-AU" sz="3000" dirty="0">
                <a:effectLst/>
              </a:rPr>
              <a:t>Case example: </a:t>
            </a:r>
            <a:r>
              <a:rPr lang="en-AU" sz="3000" i="1" dirty="0" err="1">
                <a:effectLst/>
              </a:rPr>
              <a:t>Milieudefensie</a:t>
            </a:r>
            <a:r>
              <a:rPr lang="en-AU" sz="3000" i="1" dirty="0">
                <a:effectLst/>
              </a:rPr>
              <a:t> et al v Royal Dutch Shell</a:t>
            </a:r>
            <a:endParaRPr lang="en-AU" sz="3000"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25</a:t>
            </a:fld>
            <a:endParaRPr lang="en-US" noProof="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sz="half" idx="1"/>
          </p:nvPr>
        </p:nvSpPr>
        <p:spPr>
          <a:xfrm>
            <a:off x="431999" y="1007250"/>
            <a:ext cx="5500949" cy="5235608"/>
          </a:xfrm>
        </p:spPr>
        <p:txBody>
          <a:bodyPr>
            <a:normAutofit fontScale="62500" lnSpcReduction="20000"/>
          </a:bodyPr>
          <a:lstStyle/>
          <a:p>
            <a:r>
              <a:rPr lang="en-AU" sz="3000" dirty="0" err="1">
                <a:effectLst/>
              </a:rPr>
              <a:t>Milieudefensie</a:t>
            </a:r>
            <a:r>
              <a:rPr lang="en-AU" sz="3000" dirty="0">
                <a:effectLst/>
              </a:rPr>
              <a:t>/Friends of the Earth Netherlands and six other plaintiffs alleged Royal Dutch Shell (RDS) had violated its duty of care under Dutch law by emitting GHG emissions that contributed to climate change. </a:t>
            </a:r>
          </a:p>
          <a:p>
            <a:r>
              <a:rPr lang="en-AU" sz="3000" dirty="0"/>
              <a:t>The Hague District Court held that RDS does have an obligation to reduce its GHG emissions and ordered RDS to do so by 45% by 2030, compared to 2010 levels, and to net zero by 2050 in line with the Paris Agreement.</a:t>
            </a:r>
          </a:p>
          <a:p>
            <a:r>
              <a:rPr lang="en-AU" sz="3000" dirty="0">
                <a:effectLst/>
              </a:rPr>
              <a:t>Although the specific emissions reduction target was overturned by The Hague Court of Appeal in November 2024, the Court still held that companies, in addition to being required to comply with regulatory obligations, “have a social duty of care to reduce their emissions”.  </a:t>
            </a:r>
          </a:p>
          <a:p>
            <a:r>
              <a:rPr lang="en-AU" sz="3000" dirty="0">
                <a:effectLst/>
              </a:rPr>
              <a:t>The Court also recognised that RDS, as “a major oil company … has a special responsibility” and “must make an appropriate contribution to preventing dangerous climate change”. </a:t>
            </a:r>
          </a:p>
          <a:p>
            <a:pPr marL="0" indent="0">
              <a:buNone/>
            </a:pPr>
            <a:endParaRPr lang="en-AU" sz="1500" dirty="0">
              <a:effectLst/>
            </a:endParaRPr>
          </a:p>
          <a:p>
            <a:pPr marL="0" indent="0">
              <a:spcBef>
                <a:spcPts val="0"/>
              </a:spcBef>
              <a:buNone/>
            </a:pPr>
            <a:r>
              <a:rPr lang="en-AU" sz="2200" kern="100" dirty="0">
                <a:ea typeface="Calibri" panose="020F0502020204030204" pitchFamily="34" charset="0"/>
                <a:cs typeface="Times New Roman" panose="02020603050405020304" pitchFamily="18" charset="0"/>
              </a:rPr>
              <a:t>See</a:t>
            </a:r>
            <a:r>
              <a:rPr lang="en-AU" sz="2200" dirty="0">
                <a:effectLst/>
              </a:rPr>
              <a:t> </a:t>
            </a:r>
            <a:r>
              <a:rPr lang="en-AU" sz="2200" i="1" dirty="0" err="1">
                <a:effectLst/>
              </a:rPr>
              <a:t>Milieudefensie</a:t>
            </a:r>
            <a:r>
              <a:rPr lang="en-AU" sz="2200" i="1" dirty="0">
                <a:effectLst/>
              </a:rPr>
              <a:t> et al v Royal Dutch Shell</a:t>
            </a:r>
            <a:r>
              <a:rPr lang="en-AU" sz="2200" kern="100" dirty="0">
                <a:ea typeface="Calibri" panose="020F0502020204030204" pitchFamily="34" charset="0"/>
                <a:cs typeface="Times New Roman" panose="02020603050405020304" pitchFamily="18" charset="0"/>
              </a:rPr>
              <a:t> </a:t>
            </a:r>
            <a:r>
              <a:rPr lang="en-AU" sz="2200" kern="100" dirty="0">
                <a:effectLst/>
                <a:ea typeface="Calibri" panose="020F0502020204030204" pitchFamily="34" charset="0"/>
                <a:cs typeface="Times New Roman" panose="02020603050405020304" pitchFamily="18" charset="0"/>
              </a:rPr>
              <a:t>ECLI:NL:RBDHA:2021:5337, at L4:4:52. and on appeal, ECLI:NL:GHDHA:2024:2100 (The Hague Court of Appeal, 12 November 2024). </a:t>
            </a:r>
          </a:p>
        </p:txBody>
      </p:sp>
      <p:sp>
        <p:nvSpPr>
          <p:cNvPr id="6" name="TextBox 5">
            <a:extLst>
              <a:ext uri="{FF2B5EF4-FFF2-40B4-BE49-F238E27FC236}">
                <a16:creationId xmlns:a16="http://schemas.microsoft.com/office/drawing/2014/main" id="{9BCE661D-8F27-611B-3AF1-ED2514075E20}"/>
              </a:ext>
            </a:extLst>
          </p:cNvPr>
          <p:cNvSpPr txBox="1"/>
          <p:nvPr/>
        </p:nvSpPr>
        <p:spPr>
          <a:xfrm>
            <a:off x="5932948" y="4319232"/>
            <a:ext cx="5448112" cy="261610"/>
          </a:xfrm>
          <a:prstGeom prst="rect">
            <a:avLst/>
          </a:prstGeom>
          <a:noFill/>
        </p:spPr>
        <p:txBody>
          <a:bodyPr wrap="square" rtlCol="0">
            <a:spAutoFit/>
          </a:bodyPr>
          <a:lstStyle/>
          <a:p>
            <a:r>
              <a:rPr lang="en-AU" sz="1100" i="1" dirty="0"/>
              <a:t>Image source: Colombia Undergraduate Law Review</a:t>
            </a:r>
          </a:p>
        </p:txBody>
      </p:sp>
      <p:pic>
        <p:nvPicPr>
          <p:cNvPr id="9" name="Picture 8" descr="A group of people holding signs and placards&#10;&#10;Description automatically generated">
            <a:extLst>
              <a:ext uri="{FF2B5EF4-FFF2-40B4-BE49-F238E27FC236}">
                <a16:creationId xmlns:a16="http://schemas.microsoft.com/office/drawing/2014/main" id="{51FB85F4-AFFA-6C06-973C-C04088CFFEE9}"/>
              </a:ext>
            </a:extLst>
          </p:cNvPr>
          <p:cNvPicPr>
            <a:picLocks noChangeAspect="1"/>
          </p:cNvPicPr>
          <p:nvPr/>
        </p:nvPicPr>
        <p:blipFill>
          <a:blip r:embed="rId2"/>
          <a:stretch>
            <a:fillRect/>
          </a:stretch>
        </p:blipFill>
        <p:spPr>
          <a:xfrm>
            <a:off x="6024388" y="1007250"/>
            <a:ext cx="5951612" cy="3347782"/>
          </a:xfrm>
          <a:prstGeom prst="rect">
            <a:avLst/>
          </a:prstGeom>
        </p:spPr>
      </p:pic>
      <p:sp>
        <p:nvSpPr>
          <p:cNvPr id="12" name="TextBox 11">
            <a:extLst>
              <a:ext uri="{FF2B5EF4-FFF2-40B4-BE49-F238E27FC236}">
                <a16:creationId xmlns:a16="http://schemas.microsoft.com/office/drawing/2014/main" id="{9AC4731C-B4A5-D375-BA10-EEFFD005FEDA}"/>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009641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Young girl lifting up earth">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a:src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594764" y="3105338"/>
            <a:ext cx="5597236" cy="1944000"/>
          </a:xfrm>
        </p:spPr>
        <p:txBody>
          <a:bodyPr/>
          <a:lstStyle/>
          <a:p>
            <a:r>
              <a:rPr lang="en-US" dirty="0"/>
              <a:t>Intergenerational solidarity</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26</a:t>
            </a:fld>
            <a:endParaRPr lang="en-US" dirty="0"/>
          </a:p>
        </p:txBody>
      </p:sp>
      <p:sp>
        <p:nvSpPr>
          <p:cNvPr id="6" name="TextBox 5">
            <a:extLst>
              <a:ext uri="{FF2B5EF4-FFF2-40B4-BE49-F238E27FC236}">
                <a16:creationId xmlns:a16="http://schemas.microsoft.com/office/drawing/2014/main" id="{E67BE9FF-674C-402A-6B3E-DD94107F230E}"/>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908721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27</a:t>
            </a:fld>
            <a:endParaRPr lang="en-US" dirty="0"/>
          </a:p>
        </p:txBody>
      </p:sp>
      <p:sp>
        <p:nvSpPr>
          <p:cNvPr id="15" name="Title 14">
            <a:extLst>
              <a:ext uri="{FF2B5EF4-FFF2-40B4-BE49-F238E27FC236}">
                <a16:creationId xmlns:a16="http://schemas.microsoft.com/office/drawing/2014/main" id="{74FAA5A6-D481-7476-5F8E-0D28D4CC3888}"/>
              </a:ext>
            </a:extLst>
          </p:cNvPr>
          <p:cNvSpPr>
            <a:spLocks noGrp="1"/>
          </p:cNvSpPr>
          <p:nvPr>
            <p:ph type="title"/>
          </p:nvPr>
        </p:nvSpPr>
        <p:spPr>
          <a:xfrm>
            <a:off x="432000" y="432000"/>
            <a:ext cx="11340000" cy="1226532"/>
          </a:xfrm>
        </p:spPr>
        <p:txBody>
          <a:bodyPr/>
          <a:lstStyle/>
          <a:p>
            <a:pPr algn="ctr"/>
            <a:r>
              <a:rPr lang="en-AU" sz="3200" dirty="0">
                <a:effectLst/>
                <a:latin typeface="Calibri" panose="020F0502020204030204" pitchFamily="34" charset="0"/>
                <a:ea typeface="Calibri" panose="020F0502020204030204" pitchFamily="34" charset="0"/>
              </a:rPr>
              <a:t>The current generation needs to take climate action for the benefit of future generations</a:t>
            </a:r>
            <a:endParaRPr lang="en-US" dirty="0"/>
          </a:p>
        </p:txBody>
      </p:sp>
      <p:sp>
        <p:nvSpPr>
          <p:cNvPr id="17" name="Text Placeholder 16">
            <a:extLst>
              <a:ext uri="{FF2B5EF4-FFF2-40B4-BE49-F238E27FC236}">
                <a16:creationId xmlns:a16="http://schemas.microsoft.com/office/drawing/2014/main" id="{9208CD73-BD80-C94A-6DC2-B396076A2F99}"/>
              </a:ext>
            </a:extLst>
          </p:cNvPr>
          <p:cNvSpPr>
            <a:spLocks noGrp="1"/>
          </p:cNvSpPr>
          <p:nvPr>
            <p:ph type="body" idx="1"/>
          </p:nvPr>
        </p:nvSpPr>
        <p:spPr/>
        <p:txBody>
          <a:bodyPr/>
          <a:lstStyle/>
          <a:p>
            <a:r>
              <a:rPr lang="en-AU" dirty="0"/>
              <a:t>UNFCCC</a:t>
            </a:r>
          </a:p>
        </p:txBody>
      </p:sp>
      <p:sp>
        <p:nvSpPr>
          <p:cNvPr id="19" name="Content Placeholder 18">
            <a:extLst>
              <a:ext uri="{FF2B5EF4-FFF2-40B4-BE49-F238E27FC236}">
                <a16:creationId xmlns:a16="http://schemas.microsoft.com/office/drawing/2014/main" id="{BAA97C44-BC20-F506-91E5-B9DD5C7514EC}"/>
              </a:ext>
            </a:extLst>
          </p:cNvPr>
          <p:cNvSpPr>
            <a:spLocks noGrp="1"/>
          </p:cNvSpPr>
          <p:nvPr>
            <p:ph sz="half" idx="2"/>
          </p:nvPr>
        </p:nvSpPr>
        <p:spPr/>
        <p:txBody>
          <a:bodyPr/>
          <a:lstStyle/>
          <a:p>
            <a:r>
              <a:rPr lang="en-AU" dirty="0"/>
              <a:t>11</a:t>
            </a:r>
            <a:r>
              <a:rPr lang="en-AU" baseline="30000" dirty="0"/>
              <a:t>th</a:t>
            </a:r>
            <a:r>
              <a:rPr lang="en-AU" dirty="0"/>
              <a:t> Recital: Recalls earlier resolutions of the UN General Assembly on the need for the “protection of global climate for present and future generations of mankind”.</a:t>
            </a:r>
          </a:p>
          <a:p>
            <a:r>
              <a:rPr lang="en-AU" dirty="0"/>
              <a:t>23</a:t>
            </a:r>
            <a:r>
              <a:rPr lang="en-AU" baseline="30000" dirty="0"/>
              <a:t>rd</a:t>
            </a:r>
            <a:r>
              <a:rPr lang="en-AU" dirty="0"/>
              <a:t> Recital: Recites the determination “to protect the climate system for present and future generations”.</a:t>
            </a:r>
          </a:p>
          <a:p>
            <a:r>
              <a:rPr lang="en-AU" dirty="0"/>
              <a:t>Art 3(1): the first of the principles of the UNFCCC is that the parties “should protect the climate system for the benefit of present and future generations of humankind”.</a:t>
            </a:r>
          </a:p>
          <a:p>
            <a:endParaRPr lang="en-AU" dirty="0"/>
          </a:p>
        </p:txBody>
      </p:sp>
      <p:sp>
        <p:nvSpPr>
          <p:cNvPr id="21" name="Text Placeholder 20">
            <a:extLst>
              <a:ext uri="{FF2B5EF4-FFF2-40B4-BE49-F238E27FC236}">
                <a16:creationId xmlns:a16="http://schemas.microsoft.com/office/drawing/2014/main" id="{E674ABDB-0245-CFAF-7450-6E6408326264}"/>
              </a:ext>
            </a:extLst>
          </p:cNvPr>
          <p:cNvSpPr>
            <a:spLocks noGrp="1"/>
          </p:cNvSpPr>
          <p:nvPr>
            <p:ph type="body" sz="quarter" idx="12"/>
          </p:nvPr>
        </p:nvSpPr>
        <p:spPr/>
        <p:txBody>
          <a:bodyPr/>
          <a:lstStyle/>
          <a:p>
            <a:r>
              <a:rPr lang="en-AU" dirty="0"/>
              <a:t>11</a:t>
            </a:r>
            <a:r>
              <a:rPr lang="en-AU" baseline="30000" dirty="0"/>
              <a:t>th</a:t>
            </a:r>
            <a:r>
              <a:rPr lang="en-AU" dirty="0"/>
              <a:t> Recital: Acknowledges that in taking action to address climate change, consideration needs to be given to “intergenerational equity.”</a:t>
            </a:r>
          </a:p>
          <a:p>
            <a:r>
              <a:rPr lang="en-AU" dirty="0"/>
              <a:t>Arts 2 and 4: The temperature and time targets set by the Paris Agreement have as their purpose the protection of future generations from the adverse effects of climate change. In order to achieve the temperature target in Article 2, the aim is to achieve a balance between anthropogenic emissions by sources and removals by sinks of greenhouse gases in the second half of this century (by 2050).</a:t>
            </a:r>
          </a:p>
        </p:txBody>
      </p:sp>
      <p:sp>
        <p:nvSpPr>
          <p:cNvPr id="23" name="Text Placeholder 22">
            <a:extLst>
              <a:ext uri="{FF2B5EF4-FFF2-40B4-BE49-F238E27FC236}">
                <a16:creationId xmlns:a16="http://schemas.microsoft.com/office/drawing/2014/main" id="{9DCC9854-CE4C-CDED-AFE8-814437F378D7}"/>
              </a:ext>
            </a:extLst>
          </p:cNvPr>
          <p:cNvSpPr>
            <a:spLocks noGrp="1"/>
          </p:cNvSpPr>
          <p:nvPr>
            <p:ph type="body" sz="quarter" idx="13"/>
          </p:nvPr>
        </p:nvSpPr>
        <p:spPr/>
        <p:txBody>
          <a:bodyPr/>
          <a:lstStyle/>
          <a:p>
            <a:r>
              <a:rPr lang="en-AU" dirty="0"/>
              <a:t>Paris Agreement</a:t>
            </a:r>
          </a:p>
        </p:txBody>
      </p:sp>
      <p:sp>
        <p:nvSpPr>
          <p:cNvPr id="2" name="TextBox 1">
            <a:extLst>
              <a:ext uri="{FF2B5EF4-FFF2-40B4-BE49-F238E27FC236}">
                <a16:creationId xmlns:a16="http://schemas.microsoft.com/office/drawing/2014/main" id="{5E5E3F72-86CE-0DEE-3EDC-AF5025FB706F}"/>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346773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432000"/>
          </a:xfrm>
        </p:spPr>
        <p:txBody>
          <a:bodyPr anchor="ctr">
            <a:normAutofit/>
          </a:bodyPr>
          <a:lstStyle/>
          <a:p>
            <a:r>
              <a:rPr lang="en-AU" sz="3000">
                <a:effectLst/>
              </a:rPr>
              <a:t>Case example: </a:t>
            </a:r>
            <a:r>
              <a:rPr lang="en-AU" sz="3000" i="1">
                <a:effectLst/>
              </a:rPr>
              <a:t>Neubauer et al v Germany </a:t>
            </a:r>
            <a:endParaRPr lang="en-AU" sz="3000"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33"/>
          </p:nvPr>
        </p:nvSpPr>
        <p:spPr>
          <a:xfrm>
            <a:off x="11760000" y="6371351"/>
            <a:ext cx="432000" cy="432000"/>
          </a:xfrm>
        </p:spPr>
        <p:txBody>
          <a:bodyPr anchor="ctr">
            <a:normAutofit/>
          </a:bodyPr>
          <a:lstStyle/>
          <a:p>
            <a:pPr>
              <a:spcAft>
                <a:spcPts val="600"/>
              </a:spcAft>
            </a:pPr>
            <a:fld id="{19B51A1E-902D-48AF-9020-955120F399B6}" type="slidenum">
              <a:rPr lang="en-US" noProof="0" smtClean="0"/>
              <a:pPr>
                <a:spcAft>
                  <a:spcPts val="600"/>
                </a:spcAft>
              </a:pPr>
              <a:t>28</a:t>
            </a:fld>
            <a:endParaRPr lang="en-US" noProof="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sz="half" idx="1"/>
          </p:nvPr>
        </p:nvSpPr>
        <p:spPr>
          <a:xfrm>
            <a:off x="431999" y="1007250"/>
            <a:ext cx="4512795" cy="5169713"/>
          </a:xfrm>
        </p:spPr>
        <p:txBody>
          <a:bodyPr>
            <a:normAutofit/>
          </a:bodyPr>
          <a:lstStyle/>
          <a:p>
            <a:r>
              <a:rPr lang="en-AU" dirty="0">
                <a:effectLst/>
              </a:rPr>
              <a:t>Germany’s Federal Climate Change Act had set inadequate greenhouse gas emissions reduction targets in the short and mid-term, thereby placing an unreasonable burden on future generations to make even-greater emissions reductions in the future. </a:t>
            </a:r>
          </a:p>
          <a:p>
            <a:r>
              <a:rPr lang="en-AU" dirty="0">
                <a:effectLst/>
              </a:rPr>
              <a:t>The German Federal Constitutional Court held that the Climate Change Act thereby had an “advance interference-like effect” on future freedoms protected by fundamental rights in the German Constitution.</a:t>
            </a:r>
          </a:p>
          <a:p>
            <a:endParaRPr lang="en-AU" dirty="0">
              <a:effectLst/>
            </a:endParaRPr>
          </a:p>
          <a:p>
            <a:pPr marL="0" indent="0">
              <a:buNone/>
            </a:pPr>
            <a:r>
              <a:rPr lang="en-AU" sz="1400" kern="100" dirty="0">
                <a:ea typeface="Calibri" panose="020F0502020204030204" pitchFamily="34" charset="0"/>
                <a:cs typeface="Times New Roman" panose="02020603050405020304" pitchFamily="18" charset="0"/>
              </a:rPr>
              <a:t>See  </a:t>
            </a:r>
            <a:r>
              <a:rPr lang="da-DK" sz="1400" i="1" kern="100" dirty="0">
                <a:ea typeface="Calibri" panose="020F0502020204030204" pitchFamily="34" charset="0"/>
                <a:cs typeface="Times New Roman" panose="02020603050405020304" pitchFamily="18" charset="0"/>
              </a:rPr>
              <a:t>Neubauer et al v Germany  </a:t>
            </a:r>
            <a:r>
              <a:rPr lang="en-AU" sz="1400" kern="100" dirty="0">
                <a:ea typeface="Calibri" panose="020F0502020204030204" pitchFamily="34" charset="0"/>
                <a:cs typeface="Times New Roman" panose="02020603050405020304" pitchFamily="18" charset="0"/>
              </a:rPr>
              <a:t>(2021) 1 </a:t>
            </a:r>
            <a:r>
              <a:rPr lang="en-AU" sz="1400" kern="100" dirty="0" err="1">
                <a:ea typeface="Calibri" panose="020F0502020204030204" pitchFamily="34" charset="0"/>
                <a:cs typeface="Times New Roman" panose="02020603050405020304" pitchFamily="18" charset="0"/>
              </a:rPr>
              <a:t>BvR</a:t>
            </a:r>
            <a:r>
              <a:rPr lang="en-AU" sz="1400" kern="100" dirty="0">
                <a:ea typeface="Calibri" panose="020F0502020204030204" pitchFamily="34" charset="0"/>
                <a:cs typeface="Times New Roman" panose="02020603050405020304" pitchFamily="18" charset="0"/>
              </a:rPr>
              <a:t> 2656/18, 1 </a:t>
            </a:r>
            <a:r>
              <a:rPr lang="en-AU" sz="1400" kern="100" dirty="0" err="1">
                <a:ea typeface="Calibri" panose="020F0502020204030204" pitchFamily="34" charset="0"/>
                <a:cs typeface="Times New Roman" panose="02020603050405020304" pitchFamily="18" charset="0"/>
              </a:rPr>
              <a:t>BvR</a:t>
            </a:r>
            <a:r>
              <a:rPr lang="en-AU" sz="1400" kern="100" dirty="0">
                <a:ea typeface="Calibri" panose="020F0502020204030204" pitchFamily="34" charset="0"/>
                <a:cs typeface="Times New Roman" panose="02020603050405020304" pitchFamily="18" charset="0"/>
              </a:rPr>
              <a:t> 78/20, 1 </a:t>
            </a:r>
            <a:r>
              <a:rPr lang="en-AU" sz="1400" kern="100" dirty="0" err="1">
                <a:ea typeface="Calibri" panose="020F0502020204030204" pitchFamily="34" charset="0"/>
                <a:cs typeface="Times New Roman" panose="02020603050405020304" pitchFamily="18" charset="0"/>
              </a:rPr>
              <a:t>BvR</a:t>
            </a:r>
            <a:r>
              <a:rPr lang="en-AU" sz="1400" kern="100" dirty="0">
                <a:ea typeface="Calibri" panose="020F0502020204030204" pitchFamily="34" charset="0"/>
                <a:cs typeface="Times New Roman" panose="02020603050405020304" pitchFamily="18" charset="0"/>
              </a:rPr>
              <a:t> 96/20, 1 </a:t>
            </a:r>
            <a:r>
              <a:rPr lang="en-AU" sz="1400" kern="100" dirty="0" err="1">
                <a:ea typeface="Calibri" panose="020F0502020204030204" pitchFamily="34" charset="0"/>
                <a:cs typeface="Times New Roman" panose="02020603050405020304" pitchFamily="18" charset="0"/>
              </a:rPr>
              <a:t>BvR</a:t>
            </a:r>
            <a:r>
              <a:rPr lang="en-AU" sz="1400" kern="100" dirty="0">
                <a:ea typeface="Calibri" panose="020F0502020204030204" pitchFamily="34" charset="0"/>
                <a:cs typeface="Times New Roman" panose="02020603050405020304" pitchFamily="18" charset="0"/>
              </a:rPr>
              <a:t> 288/20</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BCE661D-8F27-611B-3AF1-ED2514075E20}"/>
              </a:ext>
            </a:extLst>
          </p:cNvPr>
          <p:cNvSpPr txBox="1"/>
          <p:nvPr/>
        </p:nvSpPr>
        <p:spPr>
          <a:xfrm>
            <a:off x="5426511" y="4975502"/>
            <a:ext cx="5448112" cy="261610"/>
          </a:xfrm>
          <a:prstGeom prst="rect">
            <a:avLst/>
          </a:prstGeom>
          <a:noFill/>
        </p:spPr>
        <p:txBody>
          <a:bodyPr wrap="square" rtlCol="0">
            <a:spAutoFit/>
          </a:bodyPr>
          <a:lstStyle/>
          <a:p>
            <a:r>
              <a:rPr lang="en-AU" sz="1100" i="1"/>
              <a:t>Image source: Open Global Rights</a:t>
            </a:r>
            <a:endParaRPr lang="en-AU" sz="1100" i="1" dirty="0"/>
          </a:p>
        </p:txBody>
      </p:sp>
      <p:pic>
        <p:nvPicPr>
          <p:cNvPr id="9" name="Picture 8">
            <a:extLst>
              <a:ext uri="{FF2B5EF4-FFF2-40B4-BE49-F238E27FC236}">
                <a16:creationId xmlns:a16="http://schemas.microsoft.com/office/drawing/2014/main" id="{51FB85F4-AFFA-6C06-973C-C04088CFFEE9}"/>
              </a:ext>
            </a:extLst>
          </p:cNvPr>
          <p:cNvPicPr>
            <a:picLocks noChangeAspect="1"/>
          </p:cNvPicPr>
          <p:nvPr/>
        </p:nvPicPr>
        <p:blipFill>
          <a:blip r:embed="rId2"/>
          <a:srcRect/>
          <a:stretch/>
        </p:blipFill>
        <p:spPr>
          <a:xfrm>
            <a:off x="5500301" y="1007250"/>
            <a:ext cx="6009945" cy="4007882"/>
          </a:xfrm>
          <a:prstGeom prst="rect">
            <a:avLst/>
          </a:prstGeom>
        </p:spPr>
      </p:pic>
      <p:sp>
        <p:nvSpPr>
          <p:cNvPr id="12" name="TextBox 11">
            <a:extLst>
              <a:ext uri="{FF2B5EF4-FFF2-40B4-BE49-F238E27FC236}">
                <a16:creationId xmlns:a16="http://schemas.microsoft.com/office/drawing/2014/main" id="{9AC4731C-B4A5-D375-BA10-EEFFD005FEDA}"/>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167318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Growing plant">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a:blip r:embed="rId2"/>
          <a:srcRect/>
          <a:stretch/>
        </p:blipFill>
        <p:spPr>
          <a:xfrm>
            <a:off x="0" y="856800"/>
            <a:ext cx="6096000" cy="4852800"/>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785" y="856800"/>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4956678" y="971624"/>
            <a:ext cx="6803281" cy="1837042"/>
          </a:xfrm>
        </p:spPr>
        <p:txBody>
          <a:bodyPr/>
          <a:lstStyle/>
          <a:p>
            <a:r>
              <a:rPr lang="en-US" dirty="0"/>
              <a:t>From climate injustice to climate justice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7960" y="2923490"/>
            <a:ext cx="5472000" cy="3237674"/>
          </a:xfrm>
        </p:spPr>
        <p:txBody>
          <a:bodyPr/>
          <a:lstStyle/>
          <a:p>
            <a:pPr>
              <a:spcBef>
                <a:spcPts val="600"/>
              </a:spcBef>
              <a:spcAft>
                <a:spcPts val="600"/>
              </a:spcAft>
            </a:pPr>
            <a:r>
              <a:rPr lang="en-AU" dirty="0"/>
              <a:t>The norm of solidarity assists in driving the mitigation and adaptation efforts needed to address climate change and redress the harm caused by climate change. </a:t>
            </a:r>
          </a:p>
          <a:p>
            <a:pPr>
              <a:spcBef>
                <a:spcPts val="600"/>
              </a:spcBef>
              <a:spcAft>
                <a:spcPts val="600"/>
              </a:spcAft>
            </a:pPr>
            <a:r>
              <a:rPr lang="en-AU" dirty="0"/>
              <a:t>It provides a normative framework for policy and decision-making that puts fairness and justice for all at the forefront. </a:t>
            </a:r>
          </a:p>
          <a:p>
            <a:pPr>
              <a:spcBef>
                <a:spcPts val="600"/>
              </a:spcBef>
              <a:spcAft>
                <a:spcPts val="600"/>
              </a:spcAft>
            </a:pPr>
            <a:r>
              <a:rPr lang="en-AU" dirty="0"/>
              <a:t>The manifestations of solidarity discussed, which are especially concerned with justice, can structure open-textured, discretionary decision-making, to redress past injustice and achieve future justice.</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29</a:t>
            </a:fld>
            <a:endParaRPr lang="en-US" dirty="0"/>
          </a:p>
        </p:txBody>
      </p:sp>
      <p:sp>
        <p:nvSpPr>
          <p:cNvPr id="8" name="TextBox 7">
            <a:extLst>
              <a:ext uri="{FF2B5EF4-FFF2-40B4-BE49-F238E27FC236}">
                <a16:creationId xmlns:a16="http://schemas.microsoft.com/office/drawing/2014/main" id="{9AE57676-D206-6282-F99D-73CBD16C43E4}"/>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72209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193C-9F06-0DFF-0D30-695FBA16CDE2}"/>
              </a:ext>
            </a:extLst>
          </p:cNvPr>
          <p:cNvSpPr>
            <a:spLocks noGrp="1"/>
          </p:cNvSpPr>
          <p:nvPr>
            <p:ph type="title"/>
          </p:nvPr>
        </p:nvSpPr>
        <p:spPr/>
        <p:txBody>
          <a:bodyPr/>
          <a:lstStyle/>
          <a:p>
            <a:r>
              <a:rPr lang="en-AU" dirty="0"/>
              <a:t>What is solidarity?</a:t>
            </a:r>
          </a:p>
        </p:txBody>
      </p:sp>
      <p:sp>
        <p:nvSpPr>
          <p:cNvPr id="3" name="Text Placeholder 2">
            <a:extLst>
              <a:ext uri="{FF2B5EF4-FFF2-40B4-BE49-F238E27FC236}">
                <a16:creationId xmlns:a16="http://schemas.microsoft.com/office/drawing/2014/main" id="{B01E0742-1D3D-4A61-8F5C-96576F17BB61}"/>
              </a:ext>
            </a:extLst>
          </p:cNvPr>
          <p:cNvSpPr>
            <a:spLocks noGrp="1"/>
          </p:cNvSpPr>
          <p:nvPr>
            <p:ph type="body" sz="quarter" idx="32"/>
          </p:nvPr>
        </p:nvSpPr>
        <p:spPr>
          <a:xfrm>
            <a:off x="6299887" y="1044101"/>
            <a:ext cx="5472001" cy="360000"/>
          </a:xfrm>
        </p:spPr>
        <p:txBody>
          <a:bodyPr/>
          <a:lstStyle/>
          <a:p>
            <a:r>
              <a:rPr lang="en-AU" b="1" dirty="0"/>
              <a:t>Solidarity as a legal norm </a:t>
            </a:r>
          </a:p>
        </p:txBody>
      </p:sp>
      <p:sp>
        <p:nvSpPr>
          <p:cNvPr id="4" name="Content Placeholder 3">
            <a:extLst>
              <a:ext uri="{FF2B5EF4-FFF2-40B4-BE49-F238E27FC236}">
                <a16:creationId xmlns:a16="http://schemas.microsoft.com/office/drawing/2014/main" id="{51450F8B-A9FB-5546-8BC3-EA13C4AA4515}"/>
              </a:ext>
            </a:extLst>
          </p:cNvPr>
          <p:cNvSpPr>
            <a:spLocks noGrp="1"/>
          </p:cNvSpPr>
          <p:nvPr>
            <p:ph sz="half" idx="1"/>
          </p:nvPr>
        </p:nvSpPr>
        <p:spPr/>
        <p:txBody>
          <a:bodyPr/>
          <a:lstStyle/>
          <a:p>
            <a:r>
              <a:rPr lang="en-AU" dirty="0"/>
              <a:t>Earth is facing a triple planetary crises of climate change, pollution and biodiversity loss.</a:t>
            </a:r>
          </a:p>
          <a:p>
            <a:r>
              <a:rPr lang="en-AU" dirty="0"/>
              <a:t>The consequences of climate change are manifest today: increased temperatures, intensity and severity of droughts, water scarcity, wildfires, rising sea levels, flooding, melting polar ice, catastrophic storms and declining biodiversity.</a:t>
            </a:r>
          </a:p>
          <a:p>
            <a:r>
              <a:rPr lang="en-AU" dirty="0"/>
              <a:t>Climate change is a justice problem, as the exploitation of the world’s fossil fuel reserves by the richest countries (the developed countries) has enabled them to enjoy economic prosperity, however, countries that have contributed the least to the climate change crisis suffer the most from climate change and are less able to afford costly adaptation measures.</a:t>
            </a:r>
          </a:p>
        </p:txBody>
      </p:sp>
      <p:sp>
        <p:nvSpPr>
          <p:cNvPr id="5" name="Text Placeholder 4">
            <a:extLst>
              <a:ext uri="{FF2B5EF4-FFF2-40B4-BE49-F238E27FC236}">
                <a16:creationId xmlns:a16="http://schemas.microsoft.com/office/drawing/2014/main" id="{6B2FCF9B-4975-F943-5175-BCB9E43F516E}"/>
              </a:ext>
            </a:extLst>
          </p:cNvPr>
          <p:cNvSpPr>
            <a:spLocks noGrp="1"/>
          </p:cNvSpPr>
          <p:nvPr>
            <p:ph type="body" sz="quarter" idx="12"/>
          </p:nvPr>
        </p:nvSpPr>
        <p:spPr/>
        <p:txBody>
          <a:bodyPr/>
          <a:lstStyle/>
          <a:p>
            <a:r>
              <a:rPr lang="en-AU" dirty="0"/>
              <a:t>Solidarity is a foundational concept of international law that has developed into a norm with legal implications. </a:t>
            </a:r>
          </a:p>
          <a:p>
            <a:r>
              <a:rPr lang="en-AU" dirty="0"/>
              <a:t>Solidarity directs and mandates a certain conduct of states, and non-state actors, in order to avert and redress the deterioration of living conditions of human and non-human life on the planet. </a:t>
            </a:r>
          </a:p>
          <a:p>
            <a:r>
              <a:rPr lang="en-AU" dirty="0"/>
              <a:t>Solidarity has the capacity to address climate injustice because it provides guidance for decision-making under the normative demands and objectives of international climate law. </a:t>
            </a:r>
          </a:p>
          <a:p>
            <a:r>
              <a:rPr lang="en-AU" dirty="0"/>
              <a:t>As a norm for decision-making, solidarity requires, at a minimum, alignment of states’ own conduct with that of others in the pursuit of a common objective, even if that entails a sacrifice.</a:t>
            </a:r>
          </a:p>
        </p:txBody>
      </p:sp>
      <p:sp>
        <p:nvSpPr>
          <p:cNvPr id="6" name="Footer Placeholder 5">
            <a:extLst>
              <a:ext uri="{FF2B5EF4-FFF2-40B4-BE49-F238E27FC236}">
                <a16:creationId xmlns:a16="http://schemas.microsoft.com/office/drawing/2014/main" id="{3975A8B3-339E-AA93-D83F-658540095A69}"/>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D7859BC8-6678-27D2-BB5D-40FA0F533C21}"/>
              </a:ext>
            </a:extLst>
          </p:cNvPr>
          <p:cNvSpPr>
            <a:spLocks noGrp="1"/>
          </p:cNvSpPr>
          <p:nvPr>
            <p:ph type="sldNum" sz="quarter" idx="33"/>
          </p:nvPr>
        </p:nvSpPr>
        <p:spPr/>
        <p:txBody>
          <a:bodyPr/>
          <a:lstStyle/>
          <a:p>
            <a:fld id="{19B51A1E-902D-48AF-9020-955120F399B6}" type="slidenum">
              <a:rPr lang="en-US" noProof="0" smtClean="0"/>
              <a:pPr/>
              <a:t>3</a:t>
            </a:fld>
            <a:endParaRPr lang="en-US" noProof="0" dirty="0"/>
          </a:p>
        </p:txBody>
      </p:sp>
      <p:sp>
        <p:nvSpPr>
          <p:cNvPr id="8" name="Text Placeholder 2">
            <a:extLst>
              <a:ext uri="{FF2B5EF4-FFF2-40B4-BE49-F238E27FC236}">
                <a16:creationId xmlns:a16="http://schemas.microsoft.com/office/drawing/2014/main" id="{C3025838-DCDA-9038-9E7F-53BD69954633}"/>
              </a:ext>
            </a:extLst>
          </p:cNvPr>
          <p:cNvSpPr txBox="1">
            <a:spLocks/>
          </p:cNvSpPr>
          <p:nvPr/>
        </p:nvSpPr>
        <p:spPr>
          <a:xfrm>
            <a:off x="432000" y="1007625"/>
            <a:ext cx="5472001" cy="360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dirty="0"/>
              <a:t>The need for solidarity</a:t>
            </a:r>
          </a:p>
        </p:txBody>
      </p:sp>
      <p:sp>
        <p:nvSpPr>
          <p:cNvPr id="9" name="TextBox 8">
            <a:extLst>
              <a:ext uri="{FF2B5EF4-FFF2-40B4-BE49-F238E27FC236}">
                <a16:creationId xmlns:a16="http://schemas.microsoft.com/office/drawing/2014/main" id="{0EC2B58A-7420-1EB9-25BA-090F5F0DD280}"/>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6135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66D0A4-3FBD-2124-C51D-D54AA78A4214}"/>
              </a:ext>
            </a:extLst>
          </p:cNvPr>
          <p:cNvSpPr>
            <a:spLocks noGrp="1"/>
          </p:cNvSpPr>
          <p:nvPr>
            <p:ph type="title"/>
          </p:nvPr>
        </p:nvSpPr>
        <p:spPr>
          <a:xfrm>
            <a:off x="432000" y="432000"/>
            <a:ext cx="4196271" cy="1396800"/>
          </a:xfrm>
        </p:spPr>
        <p:txBody>
          <a:bodyPr vert="horz" lIns="0" tIns="0" rIns="0" bIns="0" rtlCol="0" anchor="b">
            <a:noAutofit/>
          </a:bodyPr>
          <a:lstStyle/>
          <a:p>
            <a:r>
              <a:rPr lang="en-US" sz="3000" b="1" kern="1200" spc="-150" dirty="0"/>
              <a:t>Ten manifestations of solidarity in the international climate law regime</a:t>
            </a:r>
          </a:p>
        </p:txBody>
      </p:sp>
      <p:sp>
        <p:nvSpPr>
          <p:cNvPr id="2" name="Footer Placeholder 1">
            <a:extLst>
              <a:ext uri="{FF2B5EF4-FFF2-40B4-BE49-F238E27FC236}">
                <a16:creationId xmlns:a16="http://schemas.microsoft.com/office/drawing/2014/main" id="{C4CC45B5-5C32-A5DA-C44C-E04CD42D8236}"/>
              </a:ext>
            </a:extLst>
          </p:cNvPr>
          <p:cNvSpPr>
            <a:spLocks noGrp="1"/>
          </p:cNvSpPr>
          <p:nvPr>
            <p:ph type="ftr" sz="quarter" idx="13"/>
          </p:nvPr>
        </p:nvSpPr>
        <p:spPr>
          <a:xfrm>
            <a:off x="432000" y="6439820"/>
            <a:ext cx="5664000" cy="295062"/>
          </a:xfrm>
        </p:spPr>
        <p:txBody>
          <a:bodyPr vert="horz" lIns="0" tIns="0" rIns="0" bIns="0" rtlCol="0" anchor="ctr">
            <a:normAutofit/>
          </a:bodyPr>
          <a:lstStyle/>
          <a:p>
            <a:pPr>
              <a:spcAft>
                <a:spcPts val="600"/>
              </a:spcAft>
            </a:pPr>
            <a:r>
              <a:rPr lang="en-US" kern="1200"/>
              <a:t>Add a footer</a:t>
            </a:r>
          </a:p>
        </p:txBody>
      </p:sp>
      <p:sp>
        <p:nvSpPr>
          <p:cNvPr id="3" name="Slide Number Placeholder 2">
            <a:extLst>
              <a:ext uri="{FF2B5EF4-FFF2-40B4-BE49-F238E27FC236}">
                <a16:creationId xmlns:a16="http://schemas.microsoft.com/office/drawing/2014/main" id="{36B9AAB7-D003-46C1-DFB0-87678359C0FB}"/>
              </a:ext>
            </a:extLst>
          </p:cNvPr>
          <p:cNvSpPr>
            <a:spLocks noGrp="1"/>
          </p:cNvSpPr>
          <p:nvPr>
            <p:ph type="sldNum" sz="quarter" idx="33"/>
          </p:nvPr>
        </p:nvSpPr>
        <p:spPr>
          <a:xfrm>
            <a:off x="11760000" y="6371351"/>
            <a:ext cx="432000" cy="432000"/>
          </a:xfrm>
        </p:spPr>
        <p:txBody>
          <a:bodyPr vert="horz" lIns="0" tIns="0" rIns="0" bIns="0" rtlCol="0" anchor="ctr">
            <a:normAutofit/>
          </a:bodyPr>
          <a:lstStyle/>
          <a:p>
            <a:pPr>
              <a:spcAft>
                <a:spcPts val="600"/>
              </a:spcAft>
            </a:pPr>
            <a:fld id="{19B51A1E-902D-48AF-9020-955120F399B6}" type="slidenum">
              <a:rPr lang="en-US" smtClean="0"/>
              <a:pPr>
                <a:spcAft>
                  <a:spcPts val="600"/>
                </a:spcAft>
              </a:pPr>
              <a:t>4</a:t>
            </a:fld>
            <a:endParaRPr lang="en-US"/>
          </a:p>
        </p:txBody>
      </p:sp>
      <p:graphicFrame>
        <p:nvGraphicFramePr>
          <p:cNvPr id="7" name="TextBox 4">
            <a:extLst>
              <a:ext uri="{FF2B5EF4-FFF2-40B4-BE49-F238E27FC236}">
                <a16:creationId xmlns:a16="http://schemas.microsoft.com/office/drawing/2014/main" id="{5FB923CB-22E3-8527-170F-815D29E2D6EA}"/>
              </a:ext>
            </a:extLst>
          </p:cNvPr>
          <p:cNvGraphicFramePr/>
          <p:nvPr>
            <p:extLst>
              <p:ext uri="{D42A27DB-BD31-4B8C-83A1-F6EECF244321}">
                <p14:modId xmlns:p14="http://schemas.microsoft.com/office/powerpoint/2010/main" val="3544606712"/>
              </p:ext>
            </p:extLst>
          </p:nvPr>
        </p:nvGraphicFramePr>
        <p:xfrm>
          <a:off x="4788816" y="432001"/>
          <a:ext cx="6971184" cy="542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0A4568E-8839-064A-9859-1BB293F42FF1}"/>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
        <p:nvSpPr>
          <p:cNvPr id="8" name="TextBox 7">
            <a:extLst>
              <a:ext uri="{FF2B5EF4-FFF2-40B4-BE49-F238E27FC236}">
                <a16:creationId xmlns:a16="http://schemas.microsoft.com/office/drawing/2014/main" id="{A8058CA4-90FA-8A5C-9A5D-9365876CB404}"/>
              </a:ext>
            </a:extLst>
          </p:cNvPr>
          <p:cNvSpPr txBox="1"/>
          <p:nvPr/>
        </p:nvSpPr>
        <p:spPr>
          <a:xfrm>
            <a:off x="432000" y="2175641"/>
            <a:ext cx="3875139" cy="923330"/>
          </a:xfrm>
          <a:prstGeom prst="rect">
            <a:avLst/>
          </a:prstGeom>
          <a:noFill/>
        </p:spPr>
        <p:txBody>
          <a:bodyPr wrap="square" rtlCol="0">
            <a:spAutoFit/>
          </a:bodyPr>
          <a:lstStyle/>
          <a:p>
            <a:r>
              <a:rPr lang="en-AU" dirty="0"/>
              <a:t>Six of these manifestations, shown in </a:t>
            </a:r>
            <a:r>
              <a:rPr lang="en-AU" b="1" dirty="0"/>
              <a:t>bold</a:t>
            </a:r>
            <a:r>
              <a:rPr lang="en-AU" dirty="0"/>
              <a:t>, are especially concerned with equity and justice. </a:t>
            </a:r>
          </a:p>
        </p:txBody>
      </p:sp>
    </p:spTree>
    <p:extLst>
      <p:ext uri="{BB962C8B-B14F-4D97-AF65-F5344CB8AC3E}">
        <p14:creationId xmlns:p14="http://schemas.microsoft.com/office/powerpoint/2010/main" val="5809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rson wearing gardening gloves planting fir tree">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a:src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235700" y="3897234"/>
            <a:ext cx="5956300" cy="1191181"/>
          </a:xfrm>
        </p:spPr>
        <p:txBody>
          <a:bodyPr/>
          <a:lstStyle/>
          <a:p>
            <a:r>
              <a:rPr lang="en-US" dirty="0"/>
              <a:t>Solidarity in action</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5</a:t>
            </a:fld>
            <a:endParaRPr lang="en-US" dirty="0"/>
          </a:p>
        </p:txBody>
      </p:sp>
      <p:sp>
        <p:nvSpPr>
          <p:cNvPr id="8" name="TextBox 7">
            <a:extLst>
              <a:ext uri="{FF2B5EF4-FFF2-40B4-BE49-F238E27FC236}">
                <a16:creationId xmlns:a16="http://schemas.microsoft.com/office/drawing/2014/main" id="{26379741-5DEA-B314-1BA8-CE57F130D0B4}"/>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409167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6</a:t>
            </a:fld>
            <a:endParaRPr lang="en-US" dirty="0"/>
          </a:p>
        </p:txBody>
      </p:sp>
      <p:sp>
        <p:nvSpPr>
          <p:cNvPr id="15" name="Title 14">
            <a:extLst>
              <a:ext uri="{FF2B5EF4-FFF2-40B4-BE49-F238E27FC236}">
                <a16:creationId xmlns:a16="http://schemas.microsoft.com/office/drawing/2014/main" id="{74FAA5A6-D481-7476-5F8E-0D28D4CC3888}"/>
              </a:ext>
            </a:extLst>
          </p:cNvPr>
          <p:cNvSpPr>
            <a:spLocks noGrp="1"/>
          </p:cNvSpPr>
          <p:nvPr>
            <p:ph type="title"/>
          </p:nvPr>
        </p:nvSpPr>
        <p:spPr>
          <a:xfrm>
            <a:off x="432000" y="450919"/>
            <a:ext cx="11340000" cy="860772"/>
          </a:xfrm>
        </p:spPr>
        <p:txBody>
          <a:bodyPr/>
          <a:lstStyle/>
          <a:p>
            <a:pPr algn="ctr"/>
            <a:r>
              <a:rPr lang="en-AU" sz="3200" dirty="0">
                <a:effectLst/>
                <a:latin typeface="Calibri" panose="020F0502020204030204" pitchFamily="34" charset="0"/>
                <a:ea typeface="Calibri" panose="020F0502020204030204" pitchFamily="34" charset="0"/>
                <a:cs typeface="Times New Roman" panose="02020603050405020304" pitchFamily="18" charset="0"/>
              </a:rPr>
              <a:t>All countries need to take action to mitigate climate change</a:t>
            </a:r>
            <a:endParaRPr lang="en-AU" dirty="0"/>
          </a:p>
        </p:txBody>
      </p:sp>
      <p:sp>
        <p:nvSpPr>
          <p:cNvPr id="17" name="Text Placeholder 16">
            <a:extLst>
              <a:ext uri="{FF2B5EF4-FFF2-40B4-BE49-F238E27FC236}">
                <a16:creationId xmlns:a16="http://schemas.microsoft.com/office/drawing/2014/main" id="{9208CD73-BD80-C94A-6DC2-B396076A2F99}"/>
              </a:ext>
            </a:extLst>
          </p:cNvPr>
          <p:cNvSpPr>
            <a:spLocks noGrp="1"/>
          </p:cNvSpPr>
          <p:nvPr>
            <p:ph type="body" idx="1"/>
          </p:nvPr>
        </p:nvSpPr>
        <p:spPr/>
        <p:txBody>
          <a:bodyPr/>
          <a:lstStyle/>
          <a:p>
            <a:r>
              <a:rPr lang="en-AU" dirty="0"/>
              <a:t>UNFCCC</a:t>
            </a:r>
          </a:p>
        </p:txBody>
      </p:sp>
      <p:sp>
        <p:nvSpPr>
          <p:cNvPr id="19" name="Content Placeholder 18">
            <a:extLst>
              <a:ext uri="{FF2B5EF4-FFF2-40B4-BE49-F238E27FC236}">
                <a16:creationId xmlns:a16="http://schemas.microsoft.com/office/drawing/2014/main" id="{BAA97C44-BC20-F506-91E5-B9DD5C7514EC}"/>
              </a:ext>
            </a:extLst>
          </p:cNvPr>
          <p:cNvSpPr>
            <a:spLocks noGrp="1"/>
          </p:cNvSpPr>
          <p:nvPr>
            <p:ph sz="half" idx="2"/>
          </p:nvPr>
        </p:nvSpPr>
        <p:spPr/>
        <p:txBody>
          <a:bodyPr/>
          <a:lstStyle/>
          <a:p>
            <a:r>
              <a:rPr lang="en-AU" dirty="0"/>
              <a:t>6</a:t>
            </a:r>
            <a:r>
              <a:rPr lang="en-AU" baseline="30000" dirty="0"/>
              <a:t>th</a:t>
            </a:r>
            <a:r>
              <a:rPr lang="en-AU" dirty="0"/>
              <a:t> Recital: “the global nature of climate change calls for the widest possible cooperation by all countries and their participation in an effective and appropriate response, in accordance with their common but differentiated responsibilities and respective capabilities and their social and economic conditions.” </a:t>
            </a:r>
          </a:p>
          <a:p>
            <a:endParaRPr lang="en-AU" dirty="0"/>
          </a:p>
        </p:txBody>
      </p:sp>
      <p:sp>
        <p:nvSpPr>
          <p:cNvPr id="21" name="Text Placeholder 20">
            <a:extLst>
              <a:ext uri="{FF2B5EF4-FFF2-40B4-BE49-F238E27FC236}">
                <a16:creationId xmlns:a16="http://schemas.microsoft.com/office/drawing/2014/main" id="{E674ABDB-0245-CFAF-7450-6E6408326264}"/>
              </a:ext>
            </a:extLst>
          </p:cNvPr>
          <p:cNvSpPr>
            <a:spLocks noGrp="1"/>
          </p:cNvSpPr>
          <p:nvPr>
            <p:ph type="body" sz="quarter" idx="12"/>
          </p:nvPr>
        </p:nvSpPr>
        <p:spPr/>
        <p:txBody>
          <a:bodyPr/>
          <a:lstStyle/>
          <a:p>
            <a:r>
              <a:rPr lang="en-AU" sz="1800" dirty="0">
                <a:effectLst/>
                <a:ea typeface="Calibri" panose="020F0502020204030204" pitchFamily="34" charset="0"/>
                <a:cs typeface="Times New Roman" panose="02020603050405020304" pitchFamily="18" charset="0"/>
              </a:rPr>
              <a:t>Art 3: Recognises that </a:t>
            </a:r>
            <a:r>
              <a:rPr lang="en-AU" sz="1800" i="1" dirty="0">
                <a:effectLst/>
                <a:ea typeface="Calibri" panose="020F0502020204030204" pitchFamily="34" charset="0"/>
                <a:cs typeface="Times New Roman" panose="02020603050405020304" pitchFamily="18" charset="0"/>
              </a:rPr>
              <a:t>all </a:t>
            </a:r>
            <a:r>
              <a:rPr lang="en-AU" sz="1800" dirty="0">
                <a:effectLst/>
                <a:ea typeface="Calibri" panose="020F0502020204030204" pitchFamily="34" charset="0"/>
                <a:cs typeface="Times New Roman" panose="02020603050405020304" pitchFamily="18" charset="0"/>
              </a:rPr>
              <a:t>parties have common responsibilities to take mitigation action.</a:t>
            </a:r>
          </a:p>
          <a:p>
            <a:r>
              <a:rPr lang="en-AU" sz="1800" dirty="0">
                <a:effectLst/>
                <a:ea typeface="Calibri" panose="020F0502020204030204" pitchFamily="34" charset="0"/>
                <a:cs typeface="Times New Roman" panose="02020603050405020304" pitchFamily="18" charset="0"/>
              </a:rPr>
              <a:t>Arts 2 and 4: All parties to take measures to reduce GHG emissions in their jurisdictions to keep the increase in global average temperatures to well below 2</a:t>
            </a:r>
            <a:r>
              <a:rPr lang="en-AU" sz="1800" dirty="0">
                <a:effectLst/>
                <a:ea typeface="Calibri" panose="020F0502020204030204" pitchFamily="34" charset="0"/>
              </a:rPr>
              <a:t>°</a:t>
            </a:r>
            <a:r>
              <a:rPr lang="en-AU" sz="1800" dirty="0">
                <a:effectLst/>
                <a:ea typeface="Calibri" panose="020F0502020204030204" pitchFamily="34" charset="0"/>
                <a:cs typeface="Times New Roman" panose="02020603050405020304" pitchFamily="18" charset="0"/>
              </a:rPr>
              <a:t>C, ideally close to 1.5</a:t>
            </a:r>
            <a:r>
              <a:rPr lang="en-AU" sz="1800" dirty="0">
                <a:effectLst/>
                <a:ea typeface="Calibri" panose="020F0502020204030204" pitchFamily="34" charset="0"/>
              </a:rPr>
              <a:t>°C, above pre-industrial levels by 2050. </a:t>
            </a:r>
          </a:p>
          <a:p>
            <a:r>
              <a:rPr lang="en-AU" sz="1800" dirty="0">
                <a:effectLst/>
                <a:ea typeface="Calibri" panose="020F0502020204030204" pitchFamily="34" charset="0"/>
              </a:rPr>
              <a:t>Art 4: All parties to submit NDCs to self-determine thei</a:t>
            </a:r>
            <a:r>
              <a:rPr lang="en-AU" dirty="0">
                <a:ea typeface="Calibri" panose="020F0502020204030204" pitchFamily="34" charset="0"/>
              </a:rPr>
              <a:t>r emissions reduction measures with a requirement for each NDC to be a progression beyond the current NDC and reflect the highest possible ambition. </a:t>
            </a:r>
          </a:p>
          <a:p>
            <a:endParaRPr lang="en-AU" dirty="0">
              <a:ea typeface="Calibri" panose="020F0502020204030204" pitchFamily="34" charset="0"/>
            </a:endParaRPr>
          </a:p>
          <a:p>
            <a:endParaRPr lang="en-AU" sz="1800" dirty="0">
              <a:effectLst/>
              <a:ea typeface="Calibri" panose="020F0502020204030204" pitchFamily="34" charset="0"/>
            </a:endParaRPr>
          </a:p>
          <a:p>
            <a:endParaRPr lang="en-AU" dirty="0"/>
          </a:p>
        </p:txBody>
      </p:sp>
      <p:sp>
        <p:nvSpPr>
          <p:cNvPr id="23" name="Text Placeholder 22">
            <a:extLst>
              <a:ext uri="{FF2B5EF4-FFF2-40B4-BE49-F238E27FC236}">
                <a16:creationId xmlns:a16="http://schemas.microsoft.com/office/drawing/2014/main" id="{9DCC9854-CE4C-CDED-AFE8-814437F378D7}"/>
              </a:ext>
            </a:extLst>
          </p:cNvPr>
          <p:cNvSpPr>
            <a:spLocks noGrp="1"/>
          </p:cNvSpPr>
          <p:nvPr>
            <p:ph type="body" sz="quarter" idx="13"/>
          </p:nvPr>
        </p:nvSpPr>
        <p:spPr/>
        <p:txBody>
          <a:bodyPr/>
          <a:lstStyle/>
          <a:p>
            <a:r>
              <a:rPr lang="en-AU" dirty="0"/>
              <a:t>Paris Agreement</a:t>
            </a:r>
          </a:p>
        </p:txBody>
      </p:sp>
      <p:sp>
        <p:nvSpPr>
          <p:cNvPr id="2" name="TextBox 1">
            <a:extLst>
              <a:ext uri="{FF2B5EF4-FFF2-40B4-BE49-F238E27FC236}">
                <a16:creationId xmlns:a16="http://schemas.microsoft.com/office/drawing/2014/main" id="{5F4FE561-2828-317D-2EDF-604E51998A50}"/>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89389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op view of person leading large crowd">
            <a:extLst>
              <a:ext uri="{FF2B5EF4-FFF2-40B4-BE49-F238E27FC236}">
                <a16:creationId xmlns:a16="http://schemas.microsoft.com/office/drawing/2014/main" id="{2E7ADBC3-DECA-9F4C-9289-9E43C727592F}"/>
              </a:ext>
            </a:extLst>
          </p:cNvPr>
          <p:cNvPicPr>
            <a:picLocks noGrp="1" noChangeAspect="1"/>
          </p:cNvPicPr>
          <p:nvPr>
            <p:ph type="pic" sz="quarter" idx="10"/>
          </p:nvPr>
        </p:nvPicPr>
        <p:blipFill>
          <a:blip r:embed="rId2"/>
          <a:src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5007128" y="3865705"/>
            <a:ext cx="7184872" cy="1223402"/>
          </a:xfrm>
        </p:spPr>
        <p:txBody>
          <a:bodyPr/>
          <a:lstStyle/>
          <a:p>
            <a:r>
              <a:rPr lang="en-US" dirty="0"/>
              <a:t>Solidarity in leadership</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7</a:t>
            </a:fld>
            <a:endParaRPr lang="en-US" dirty="0"/>
          </a:p>
        </p:txBody>
      </p:sp>
      <p:sp>
        <p:nvSpPr>
          <p:cNvPr id="6" name="TextBox 5">
            <a:extLst>
              <a:ext uri="{FF2B5EF4-FFF2-40B4-BE49-F238E27FC236}">
                <a16:creationId xmlns:a16="http://schemas.microsoft.com/office/drawing/2014/main" id="{9A74EFB8-E345-0EEB-FDB9-4F7DFD440169}"/>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53367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722036"/>
          </a:xfrm>
        </p:spPr>
        <p:txBody>
          <a:bodyPr/>
          <a:lstStyle/>
          <a:p>
            <a:pPr algn="ctr"/>
            <a:r>
              <a:rPr lang="en-AU" sz="3200" dirty="0">
                <a:effectLst/>
                <a:latin typeface="Calibri" panose="020F0502020204030204" pitchFamily="34" charset="0"/>
                <a:ea typeface="Calibri" panose="020F0502020204030204" pitchFamily="34" charset="0"/>
              </a:rPr>
              <a:t>Developed countries have increased responsibilities and capabilities to take the lead in GHG emissions reductions </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178639"/>
            <a:ext cx="11095746" cy="4012611"/>
          </a:xfrm>
        </p:spPr>
        <p:txBody>
          <a:bodyPr/>
          <a:lstStyle/>
          <a:p>
            <a:r>
              <a:rPr lang="en-AU" dirty="0"/>
              <a:t>18</a:t>
            </a:r>
            <a:r>
              <a:rPr lang="en-AU" baseline="30000" dirty="0"/>
              <a:t>th</a:t>
            </a:r>
            <a:r>
              <a:rPr lang="en-AU" dirty="0"/>
              <a:t> Recital: “</a:t>
            </a:r>
            <a:r>
              <a:rPr lang="en-AU" sz="1800" dirty="0">
                <a:effectLst/>
                <a:ea typeface="Calibri" panose="020F0502020204030204" pitchFamily="34" charset="0"/>
              </a:rPr>
              <a:t>the need for developed countries to take immediate action in a flexible manner on the basis of clear priorities, as a first step towards comprehensive response strategies at the global, national and, where agreed, regional levels that take into account all greenhouse gases, with due consideration of their relative contributions to the enhancement of the greenhouse effect”</a:t>
            </a:r>
          </a:p>
          <a:p>
            <a:r>
              <a:rPr lang="en-AU" dirty="0"/>
              <a:t>Art 3(1): “</a:t>
            </a:r>
            <a:r>
              <a:rPr lang="en-AU" sz="1800" dirty="0">
                <a:effectLst/>
                <a:ea typeface="Calibri" panose="020F0502020204030204" pitchFamily="34" charset="0"/>
              </a:rPr>
              <a:t>the developed country Parties should take the lead in combating climate change and the adverse effects thereof.” </a:t>
            </a:r>
            <a:endParaRPr lang="en-AU" dirty="0">
              <a:ea typeface="Calibri" panose="020F0502020204030204" pitchFamily="34" charset="0"/>
            </a:endParaRPr>
          </a:p>
          <a:p>
            <a:r>
              <a:rPr lang="en-AU" sz="1800" kern="100" dirty="0">
                <a:effectLst/>
                <a:ea typeface="Calibri" panose="020F0502020204030204" pitchFamily="34" charset="0"/>
                <a:cs typeface="Calibri" panose="020F0502020204030204" pitchFamily="34" charset="0"/>
              </a:rPr>
              <a:t>Art 4(2)(a): each developed country party and other party included in Annex I required to “adopt national policies and take corresponding measures on the mitigation of climate change, by limiting its anthropogenic emissions of greenhouse gases and protecting and enhancing its greenhouse gas sinks and reservoirs”, so as to “demonstrate that developed countries are taking the lead in modifying longer-term trends in anthropogenic emissions consistent with the objective of the Convention…”.</a:t>
            </a:r>
            <a:endParaRPr lang="en-AU" sz="1800" kern="100" dirty="0">
              <a:effectLst/>
              <a:ea typeface="Calibri" panose="020F0502020204030204" pitchFamily="34" charset="0"/>
              <a:cs typeface="Times New Roman" panose="02020603050405020304" pitchFamily="18" charset="0"/>
            </a:endParaRPr>
          </a:p>
          <a:p>
            <a:endParaRPr lang="en-AU" dirty="0"/>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8</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32000" y="1528074"/>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32000" y="1718420"/>
            <a:ext cx="214093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UNFCCC</a:t>
            </a:r>
          </a:p>
        </p:txBody>
      </p:sp>
      <p:sp>
        <p:nvSpPr>
          <p:cNvPr id="16" name="TextBox 15">
            <a:extLst>
              <a:ext uri="{FF2B5EF4-FFF2-40B4-BE49-F238E27FC236}">
                <a16:creationId xmlns:a16="http://schemas.microsoft.com/office/drawing/2014/main" id="{65CA49D7-0492-545C-B88B-E4CFFFFA0626}"/>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37211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9068-35DA-22BF-7B88-A7ADFA03B59E}"/>
              </a:ext>
            </a:extLst>
          </p:cNvPr>
          <p:cNvSpPr>
            <a:spLocks noGrp="1"/>
          </p:cNvSpPr>
          <p:nvPr>
            <p:ph type="title"/>
          </p:nvPr>
        </p:nvSpPr>
        <p:spPr>
          <a:xfrm>
            <a:off x="432000" y="432000"/>
            <a:ext cx="11340000" cy="722036"/>
          </a:xfrm>
        </p:spPr>
        <p:txBody>
          <a:bodyPr/>
          <a:lstStyle/>
          <a:p>
            <a:pPr algn="ctr"/>
            <a:r>
              <a:rPr lang="en-AU" sz="3200" dirty="0">
                <a:effectLst/>
                <a:latin typeface="Calibri" panose="020F0502020204030204" pitchFamily="34" charset="0"/>
                <a:ea typeface="Calibri" panose="020F0502020204030204" pitchFamily="34" charset="0"/>
              </a:rPr>
              <a:t>Developed countries have increased responsibilities and capabilities to take the lead in GHG emissions reductions </a:t>
            </a:r>
            <a:endParaRPr lang="en-AU" dirty="0"/>
          </a:p>
        </p:txBody>
      </p:sp>
      <p:sp>
        <p:nvSpPr>
          <p:cNvPr id="4" name="Content Placeholder 3">
            <a:extLst>
              <a:ext uri="{FF2B5EF4-FFF2-40B4-BE49-F238E27FC236}">
                <a16:creationId xmlns:a16="http://schemas.microsoft.com/office/drawing/2014/main" id="{92FD546A-A694-AD4A-E635-A74354A3D2EC}"/>
              </a:ext>
            </a:extLst>
          </p:cNvPr>
          <p:cNvSpPr>
            <a:spLocks noGrp="1"/>
          </p:cNvSpPr>
          <p:nvPr>
            <p:ph idx="1"/>
          </p:nvPr>
        </p:nvSpPr>
        <p:spPr>
          <a:xfrm>
            <a:off x="432000" y="2178639"/>
            <a:ext cx="11095746" cy="4012611"/>
          </a:xfrm>
        </p:spPr>
        <p:txBody>
          <a:bodyPr/>
          <a:lstStyle/>
          <a:p>
            <a:r>
              <a:rPr lang="en-AU" dirty="0"/>
              <a:t>The top-down approach of the Kyoto Protocol imposed obligations on developed country parties and other parties in Annex I to the UNFCCC to take prescribed mitigation action</a:t>
            </a:r>
          </a:p>
          <a:p>
            <a:r>
              <a:rPr lang="en-AU" dirty="0"/>
              <a:t>Art 3: These countries were to achieve the quantified emissions reduction commitments prescribed in Annex B of the Kyoto Protocol. </a:t>
            </a:r>
          </a:p>
          <a:p>
            <a:r>
              <a:rPr lang="en-AU" dirty="0"/>
              <a:t>Art 10: Non-Annex I countries did not have prescribed commitments, although they were encouraged to formulate and implement their own, self-determined efforts to mitigate anthropogenic emissions by sources and removals by sinks of GHG emission.</a:t>
            </a:r>
          </a:p>
        </p:txBody>
      </p:sp>
      <p:sp>
        <p:nvSpPr>
          <p:cNvPr id="8" name="Slide Number Placeholder 7">
            <a:extLst>
              <a:ext uri="{FF2B5EF4-FFF2-40B4-BE49-F238E27FC236}">
                <a16:creationId xmlns:a16="http://schemas.microsoft.com/office/drawing/2014/main" id="{C6E2D488-AFF9-1BD6-895E-C15395CFAF5C}"/>
              </a:ext>
            </a:extLst>
          </p:cNvPr>
          <p:cNvSpPr>
            <a:spLocks noGrp="1"/>
          </p:cNvSpPr>
          <p:nvPr>
            <p:ph type="sldNum" sz="quarter" idx="15"/>
          </p:nvPr>
        </p:nvSpPr>
        <p:spPr/>
        <p:txBody>
          <a:bodyPr/>
          <a:lstStyle/>
          <a:p>
            <a:fld id="{19B51A1E-902D-48AF-9020-955120F399B6}" type="slidenum">
              <a:rPr lang="en-US" noProof="0" smtClean="0"/>
              <a:pPr/>
              <a:t>9</a:t>
            </a:fld>
            <a:endParaRPr lang="en-US" noProof="0" dirty="0"/>
          </a:p>
        </p:txBody>
      </p:sp>
      <p:sp>
        <p:nvSpPr>
          <p:cNvPr id="12" name="Rectangle 11">
            <a:extLst>
              <a:ext uri="{FF2B5EF4-FFF2-40B4-BE49-F238E27FC236}">
                <a16:creationId xmlns:a16="http://schemas.microsoft.com/office/drawing/2014/main" id="{E05F87F8-3EF0-B42B-A031-8625B6EA5964}"/>
              </a:ext>
              <a:ext uri="{C183D7F6-B498-43B3-948B-1728B52AA6E4}">
                <adec:decorative xmlns:adec="http://schemas.microsoft.com/office/drawing/2017/decorative" val="1"/>
              </a:ext>
            </a:extLst>
          </p:cNvPr>
          <p:cNvSpPr/>
          <p:nvPr/>
        </p:nvSpPr>
        <p:spPr>
          <a:xfrm>
            <a:off x="432000" y="1528074"/>
            <a:ext cx="1984175" cy="1148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3" name="Text Placeholder 16">
            <a:extLst>
              <a:ext uri="{FF2B5EF4-FFF2-40B4-BE49-F238E27FC236}">
                <a16:creationId xmlns:a16="http://schemas.microsoft.com/office/drawing/2014/main" id="{D0CDD059-D753-6ECD-7317-420C6E40BFB7}"/>
              </a:ext>
            </a:extLst>
          </p:cNvPr>
          <p:cNvSpPr txBox="1">
            <a:spLocks/>
          </p:cNvSpPr>
          <p:nvPr/>
        </p:nvSpPr>
        <p:spPr>
          <a:xfrm>
            <a:off x="432000" y="1718420"/>
            <a:ext cx="2140932" cy="360000"/>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t>Kyoto Protocol</a:t>
            </a:r>
          </a:p>
        </p:txBody>
      </p:sp>
      <p:sp>
        <p:nvSpPr>
          <p:cNvPr id="3" name="TextBox 2">
            <a:extLst>
              <a:ext uri="{FF2B5EF4-FFF2-40B4-BE49-F238E27FC236}">
                <a16:creationId xmlns:a16="http://schemas.microsoft.com/office/drawing/2014/main" id="{56FF9ED4-F715-8241-4DC6-A62BCD0926B9}"/>
              </a:ext>
            </a:extLst>
          </p:cNvPr>
          <p:cNvSpPr txBox="1"/>
          <p:nvPr/>
        </p:nvSpPr>
        <p:spPr>
          <a:xfrm>
            <a:off x="9774621" y="6371351"/>
            <a:ext cx="1985339" cy="432000"/>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296839668"/>
      </p:ext>
    </p:extLst>
  </p:cSld>
  <p:clrMapOvr>
    <a:masterClrMapping/>
  </p:clrMapOvr>
</p:sld>
</file>

<file path=ppt/theme/theme1.xml><?xml version="1.0" encoding="utf-8"?>
<a:theme xmlns:a="http://schemas.openxmlformats.org/drawingml/2006/main" name="Custom">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675E8371-EC70-4345-8B64-A71003B56298}"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0D0D0-7C1D-47FF-A2F0-9937AA567A3D}">
  <ds:schemaRefs>
    <ds:schemaRef ds:uri="http://schemas.microsoft.com/office/2006/documentManagement/type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1C245E38-7A2C-4D38-96FA-24EAC5F22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2321</TotalTime>
  <Words>3634</Words>
  <Application>Microsoft Office PowerPoint</Application>
  <PresentationFormat>Widescreen</PresentationFormat>
  <Paragraphs>194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Custom</vt:lpstr>
      <vt:lpstr>The Role of Solidarity in Addressing Climate Injustice</vt:lpstr>
      <vt:lpstr>Solidarity and Climate Injustice</vt:lpstr>
      <vt:lpstr>What is solidarity?</vt:lpstr>
      <vt:lpstr>Ten manifestations of solidarity in the international climate law regime</vt:lpstr>
      <vt:lpstr>Solidarity in action</vt:lpstr>
      <vt:lpstr>All countries need to take action to mitigate climate change</vt:lpstr>
      <vt:lpstr>Solidarity in leadership</vt:lpstr>
      <vt:lpstr>Developed countries have increased responsibilities and capabilities to take the lead in GHG emissions reductions </vt:lpstr>
      <vt:lpstr>Developed countries have increased responsibilities and capabilities to take the lead in GHG emissions reductions </vt:lpstr>
      <vt:lpstr>Developed countries have increased responsibilities and capabilities to take the lead in GHG emissions reductions </vt:lpstr>
      <vt:lpstr>Case example: Gloucester Resources Limited v Minister for Planning</vt:lpstr>
      <vt:lpstr>Solidarity in achieving fair shares</vt:lpstr>
      <vt:lpstr>Countries have different responsibilities, capabilities and national circumstances and need to contribute fairly to global climate change efforts</vt:lpstr>
      <vt:lpstr>Case example: Do-Hyun Kim v South Korea</vt:lpstr>
      <vt:lpstr>Solidarity in support</vt:lpstr>
      <vt:lpstr>The increased responsibilities and capabilities of developed countries triggers these countries to provide support to developing countries</vt:lpstr>
      <vt:lpstr>The increased responsibilities and capabilities of developed countries triggers these countries to provide support to developing countries</vt:lpstr>
      <vt:lpstr>The increased responsibilities and capabilities of developed countries triggers these countries to provide support to developing countries</vt:lpstr>
      <vt:lpstr>The increased responsibilities and capabilities of developed countries triggers these countries to provide support to developing countries.</vt:lpstr>
      <vt:lpstr>Intragenerational solidarity</vt:lpstr>
      <vt:lpstr>PowerPoint Presentation</vt:lpstr>
      <vt:lpstr>Those who are able have increased responsibilities to support those who are less able to do so and who are most vulnerable to climate change</vt:lpstr>
      <vt:lpstr>Those who are able have increased responsibilities to support those who are less able to do so and who are most vulnerable to climate change</vt:lpstr>
      <vt:lpstr>Case example: Verein KlimaSeniorinnen Schweiz and Others v Switzerland </vt:lpstr>
      <vt:lpstr>Case example: Milieudefensie et al v Royal Dutch Shell</vt:lpstr>
      <vt:lpstr>Intergenerational solidarity</vt:lpstr>
      <vt:lpstr>The current generation needs to take climate action for the benefit of future generations</vt:lpstr>
      <vt:lpstr>Case example: Neubauer et al v Germany </vt:lpstr>
      <vt:lpstr>From climate injustice to climate justice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Solidarity in Addressing Climate Justice</dc:title>
  <dc:creator>Kate Butler</dc:creator>
  <cp:lastModifiedBy>Jenny Kei</cp:lastModifiedBy>
  <cp:revision>19</cp:revision>
  <cp:lastPrinted>2024-12-11T04:51:32Z</cp:lastPrinted>
  <dcterms:created xsi:type="dcterms:W3CDTF">2024-11-05T00:00:11Z</dcterms:created>
  <dcterms:modified xsi:type="dcterms:W3CDTF">2025-08-15T04:49:58Z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