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1" r:id="rId6"/>
    <p:sldId id="272" r:id="rId7"/>
    <p:sldId id="275" r:id="rId8"/>
    <p:sldId id="277" r:id="rId9"/>
    <p:sldId id="278" r:id="rId10"/>
    <p:sldId id="276" r:id="rId11"/>
    <p:sldId id="273" r:id="rId12"/>
    <p:sldId id="279" r:id="rId13"/>
    <p:sldId id="280" r:id="rId14"/>
    <p:sldId id="281" r:id="rId15"/>
    <p:sldId id="282" r:id="rId16"/>
    <p:sldId id="283" r:id="rId17"/>
    <p:sldId id="284" r:id="rId18"/>
    <p:sldId id="28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597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CA21"/>
    <a:srgbClr val="FFC000"/>
    <a:srgbClr val="0000FF"/>
    <a:srgbClr val="20B8D6"/>
    <a:srgbClr val="014067"/>
    <a:srgbClr val="00194C"/>
    <a:srgbClr val="0D1A82"/>
    <a:srgbClr val="00375A"/>
    <a:srgbClr val="013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74" autoAdjust="0"/>
  </p:normalViewPr>
  <p:slideViewPr>
    <p:cSldViewPr snapToGrid="0" showGuides="1">
      <p:cViewPr varScale="1">
        <p:scale>
          <a:sx n="82" d="100"/>
          <a:sy n="82" d="100"/>
        </p:scale>
        <p:origin x="418" y="72"/>
      </p:cViewPr>
      <p:guideLst>
        <p:guide pos="3840"/>
        <p:guide pos="59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BEDA40-91A9-49DC-B402-0EBE674AAE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BB508-5589-42E7-A433-D119AC0FFB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FC85-49E4-447A-A7E3-16153CB2FE2A}" type="datetimeFigureOut">
              <a:rPr lang="en-US" smtClean="0"/>
              <a:t>8/23/2022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232ABA-B33A-4B3B-8412-C1773FBF3D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B1832E-3B48-42CB-80A7-CD8E48D52D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072A3-100F-40A9-915F-8D2D9E6962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537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1B50E-4C60-4F9E-B773-52059170945B}" type="datetimeFigureOut">
              <a:rPr lang="en-US" noProof="0" smtClean="0"/>
              <a:t>8/23/2022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30CFA-805A-4FD3-B3A0-DAAA5993DA1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892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food&#10;&#10;Description automatically generated">
            <a:extLst>
              <a:ext uri="{FF2B5EF4-FFF2-40B4-BE49-F238E27FC236}">
                <a16:creationId xmlns:a16="http://schemas.microsoft.com/office/drawing/2014/main" id="{72EDE692-8BD9-4C9C-BB8C-53D46E3DCC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045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37" userDrawn="1">
          <p15:clr>
            <a:srgbClr val="FBAE40"/>
          </p15:clr>
        </p15:guide>
        <p15:guide id="3" pos="138" userDrawn="1">
          <p15:clr>
            <a:srgbClr val="FBAE40"/>
          </p15:clr>
        </p15:guide>
        <p15:guide id="4" orient="horz" pos="4178" userDrawn="1">
          <p15:clr>
            <a:srgbClr val="FBAE40"/>
          </p15:clr>
        </p15:guide>
        <p15:guide id="5" orient="horz" pos="142" userDrawn="1">
          <p15:clr>
            <a:srgbClr val="FBAE40"/>
          </p15:clr>
        </p15:guide>
        <p15:guide id="6" pos="2457" userDrawn="1">
          <p15:clr>
            <a:srgbClr val="FBAE40"/>
          </p15:clr>
        </p15:guide>
        <p15:guide id="7" pos="43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food&#10;&#10;Description automatically generated">
            <a:extLst>
              <a:ext uri="{FF2B5EF4-FFF2-40B4-BE49-F238E27FC236}">
                <a16:creationId xmlns:a16="http://schemas.microsoft.com/office/drawing/2014/main" id="{3D4A5EB8-CE37-48E7-9B51-E2B36724B6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92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891791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>
          <p15:clr>
            <a:srgbClr val="FBAE40"/>
          </p15:clr>
        </p15:guide>
        <p15:guide id="2" pos="3840">
          <p15:clr>
            <a:srgbClr val="FBAE40"/>
          </p15:clr>
        </p15:guide>
        <p15:guide id="3" pos="143">
          <p15:clr>
            <a:srgbClr val="FBAE40"/>
          </p15:clr>
        </p15:guide>
        <p15:guide id="4" orient="horz" pos="4170">
          <p15:clr>
            <a:srgbClr val="FBAE40"/>
          </p15:clr>
        </p15:guide>
        <p15:guide id="5" pos="7537">
          <p15:clr>
            <a:srgbClr val="FBAE40"/>
          </p15:clr>
        </p15:guide>
        <p15:guide id="6" orient="horz" pos="1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2"/>
            <a:ext cx="12192000" cy="6113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FAE0C34-9220-45F0-9FC2-9FE7C994E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365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13" name="Picture 12" descr="A picture containing food&#10;&#10;Description automatically generated">
            <a:extLst>
              <a:ext uri="{FF2B5EF4-FFF2-40B4-BE49-F238E27FC236}">
                <a16:creationId xmlns:a16="http://schemas.microsoft.com/office/drawing/2014/main" id="{D4D131C1-E95C-4843-99C0-CCEC4D15FE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96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2"/>
            <a:ext cx="12192000" cy="6113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17F9213-0142-420B-A84D-C5627A0C8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687" y="1651044"/>
            <a:ext cx="5181600" cy="43968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8014328B-D576-4B5C-A4AE-CF9831892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1044"/>
            <a:ext cx="5181600" cy="43968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16" name="Picture 15" descr="A picture containing food&#10;&#10;Description automatically generated">
            <a:extLst>
              <a:ext uri="{FF2B5EF4-FFF2-40B4-BE49-F238E27FC236}">
                <a16:creationId xmlns:a16="http://schemas.microsoft.com/office/drawing/2014/main" id="{3ED0A712-2B5A-402B-9D30-D80E82112A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77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1"/>
            <a:ext cx="12192000" cy="6113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82BFF385-445D-4DBB-9773-F99669415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lang="en-US" b="1" dirty="0">
                <a:solidFill>
                  <a:schemeClr val="bg1"/>
                </a:solidFill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311B1CFE-1B35-4B5C-B40A-DC5ADF211B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1CE840E8-D596-479D-AE97-E88F42DC1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410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9A68D25-B19E-4E84-B65D-596EE8382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678" y="2505075"/>
            <a:ext cx="5391749" cy="35410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16" name="Picture 15" descr="A picture containing food&#10;&#10;Description automatically generated">
            <a:extLst>
              <a:ext uri="{FF2B5EF4-FFF2-40B4-BE49-F238E27FC236}">
                <a16:creationId xmlns:a16="http://schemas.microsoft.com/office/drawing/2014/main" id="{BC1509EC-3849-4AF2-80F4-86CF0F93C7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695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A1E80C-1A76-4D3E-92A1-846866867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0659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7825563" cy="3004457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EAC3CA-E21C-4A63-BE7D-DCC820552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22728E0A-430E-4C6A-BF56-06FA8510F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90840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7A5C384-78D0-4088-9411-AB6790574770}"/>
              </a:ext>
            </a:extLst>
          </p:cNvPr>
          <p:cNvSpPr/>
          <p:nvPr userDrawn="1"/>
        </p:nvSpPr>
        <p:spPr>
          <a:xfrm>
            <a:off x="0" y="2"/>
            <a:ext cx="12192000" cy="6113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A0030CD-8C9E-4AA5-8C5D-F9B2EDB7E17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872EE65E-EE50-4A3E-861E-1D6C241CB8EA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76AD1EF-E06C-4D3C-9693-26844D01C83C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arallelogram 28">
              <a:extLst>
                <a:ext uri="{FF2B5EF4-FFF2-40B4-BE49-F238E27FC236}">
                  <a16:creationId xmlns:a16="http://schemas.microsoft.com/office/drawing/2014/main" id="{57D44C42-44C0-420A-A125-9B1A979D4F56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406089BB-36DC-4E23-B215-527A8A18FCF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91439B-965F-3548-AF77-89501B24F6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0" name="Picture 9" descr="A picture containing food&#10;&#10;Description automatically generated">
            <a:extLst>
              <a:ext uri="{FF2B5EF4-FFF2-40B4-BE49-F238E27FC236}">
                <a16:creationId xmlns:a16="http://schemas.microsoft.com/office/drawing/2014/main" id="{D223DF41-0AA0-49AA-A8B0-CBDEE6862C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068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5BB0367-1AFD-4191-AB6F-E9815D136F63}"/>
              </a:ext>
            </a:extLst>
          </p:cNvPr>
          <p:cNvSpPr/>
          <p:nvPr userDrawn="1"/>
        </p:nvSpPr>
        <p:spPr>
          <a:xfrm>
            <a:off x="0" y="1"/>
            <a:ext cx="12192000" cy="6122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A1104CE2-270F-4E8E-A2FD-D5468B01DB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419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1B2FB48C-0C70-4DBE-B904-A134B6644DD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8" name="Diagonal Stripe 27">
              <a:extLst>
                <a:ext uri="{FF2B5EF4-FFF2-40B4-BE49-F238E27FC236}">
                  <a16:creationId xmlns:a16="http://schemas.microsoft.com/office/drawing/2014/main" id="{4F2E2158-1E6E-4E0D-BDAB-B20041C7361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26D62DB-3A5A-4DA1-BFA4-D9E58676E86A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F5A729A7-3A5C-405C-AE06-180E7529E477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41E23981-B12A-4AC3-A030-337BBBA5E45B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154DC2-98C7-4D4B-A17A-AA4731217F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D604A2-C574-42DB-B0C4-99715CAA1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8330184" cy="11479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A2D954-332B-47D0-BE9F-0F2BDE7795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1979613"/>
            <a:ext cx="9139738" cy="28987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3" name="Picture 12" descr="A picture containing food&#10;&#10;Description automatically generated">
            <a:extLst>
              <a:ext uri="{FF2B5EF4-FFF2-40B4-BE49-F238E27FC236}">
                <a16:creationId xmlns:a16="http://schemas.microsoft.com/office/drawing/2014/main" id="{35CBFA96-35E6-409E-80FD-69A83FF88B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40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33B31A5E-1244-4689-B513-C78E3C4E53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71D0E8AA-902F-440D-9C55-2A391C22396A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7D937721-835D-4D84-94A3-6C79D4639514}"/>
              </a:ext>
            </a:extLst>
          </p:cNvPr>
          <p:cNvSpPr/>
          <p:nvPr userDrawn="1"/>
        </p:nvSpPr>
        <p:spPr>
          <a:xfrm rot="19958790">
            <a:off x="-637324" y="3588176"/>
            <a:ext cx="3860162" cy="1746952"/>
          </a:xfrm>
          <a:prstGeom prst="parallelogram">
            <a:avLst>
              <a:gd name="adj" fmla="val 5321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32BB30B-8262-4715-998F-AAF6A81ADF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10090"/>
            <a:ext cx="1785257" cy="90750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itle 1" title="Title">
            <a:extLst>
              <a:ext uri="{FF2B5EF4-FFF2-40B4-BE49-F238E27FC236}">
                <a16:creationId xmlns:a16="http://schemas.microsoft.com/office/drawing/2014/main" id="{4D7EF399-DAA5-44EC-B712-79C755FE8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>
            <a:extLst>
              <a:ext uri="{FF2B5EF4-FFF2-40B4-BE49-F238E27FC236}">
                <a16:creationId xmlns:a16="http://schemas.microsoft.com/office/drawing/2014/main" id="{26D13BFA-61B0-402F-8611-02D3DFDBEBC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0A0C24-D997-4E78-951F-AFB51C70EFC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E123A0CF-50D6-46EC-8BF6-43E38AFCD588}"/>
              </a:ext>
            </a:extLst>
          </p:cNvPr>
          <p:cNvSpPr/>
          <p:nvPr userDrawn="1"/>
        </p:nvSpPr>
        <p:spPr>
          <a:xfrm>
            <a:off x="7754112" y="0"/>
            <a:ext cx="2258568" cy="742819"/>
          </a:xfrm>
          <a:prstGeom prst="parallelogram">
            <a:avLst>
              <a:gd name="adj" fmla="val 19585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B2F1D2E-B631-4CB1-9448-2B50F8C4631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8562"/>
            <a:ext cx="6595353" cy="340314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95572AA9-EFAE-4771-B1EE-47E3611737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CF69447-82AD-475F-A3AE-3D7FF61DBFE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5266944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FC8C82F3-94EE-4B4F-A01D-993A41BC00B1}"/>
              </a:ext>
            </a:extLst>
          </p:cNvPr>
          <p:cNvSpPr/>
          <p:nvPr userDrawn="1"/>
        </p:nvSpPr>
        <p:spPr>
          <a:xfrm rot="19958790">
            <a:off x="-139035" y="3407045"/>
            <a:ext cx="1438399" cy="236580"/>
          </a:xfrm>
          <a:prstGeom prst="parallelogram">
            <a:avLst>
              <a:gd name="adj" fmla="val 53218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14" name="Picture 13" descr="A picture containing food&#10;&#10;Description automatically generated">
            <a:extLst>
              <a:ext uri="{FF2B5EF4-FFF2-40B4-BE49-F238E27FC236}">
                <a16:creationId xmlns:a16="http://schemas.microsoft.com/office/drawing/2014/main" id="{2D03452E-A59B-4173-A2AA-8D83B4C446C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99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83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43" userDrawn="1">
          <p15:clr>
            <a:srgbClr val="FBAE40"/>
          </p15:clr>
        </p15:guide>
        <p15:guide id="4" orient="horz" pos="4170" userDrawn="1">
          <p15:clr>
            <a:srgbClr val="FBAE40"/>
          </p15:clr>
        </p15:guide>
        <p15:guide id="5" pos="7537" userDrawn="1">
          <p15:clr>
            <a:srgbClr val="FBAE40"/>
          </p15:clr>
        </p15:guide>
        <p15:guide id="6" orient="horz" pos="1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AB3FE-9015-40FD-A870-D81B5A86A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89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1" name="Picture 10" descr="A picture containing food&#10;&#10;Description automatically generated">
            <a:extLst>
              <a:ext uri="{FF2B5EF4-FFF2-40B4-BE49-F238E27FC236}">
                <a16:creationId xmlns:a16="http://schemas.microsoft.com/office/drawing/2014/main" id="{F3C136E1-E502-4373-99C6-9AD9D6B058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30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05F1696-7D6B-4055-94C3-E4C179F63596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B9EC3A9-7039-403A-9414-429521308A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45720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29540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314" y="1185452"/>
            <a:ext cx="1839685" cy="16339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496102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19" name="Title 1" title="Title ">
            <a:extLst>
              <a:ext uri="{FF2B5EF4-FFF2-40B4-BE49-F238E27FC236}">
                <a16:creationId xmlns:a16="http://schemas.microsoft.com/office/drawing/2014/main" id="{2DB9D671-9FC8-4306-96B7-D9D585694B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29282-8AC7-494D-9A8E-A26C7F69948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12" name="Picture 11" descr="A picture containing food&#10;&#10;Description automatically generated">
            <a:extLst>
              <a:ext uri="{FF2B5EF4-FFF2-40B4-BE49-F238E27FC236}">
                <a16:creationId xmlns:a16="http://schemas.microsoft.com/office/drawing/2014/main" id="{194C4CE1-64A5-4911-A5E7-A84DBFFEC9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10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9111EB29-9262-4594-8717-356AB3816AA6}"/>
              </a:ext>
            </a:extLst>
          </p:cNvPr>
          <p:cNvSpPr/>
          <p:nvPr userDrawn="1"/>
        </p:nvSpPr>
        <p:spPr>
          <a:xfrm>
            <a:off x="0" y="2"/>
            <a:ext cx="12192000" cy="61182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1AF1CF9-9F46-4541-8FF1-B9C53244EE1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9247" y="3633967"/>
            <a:ext cx="1912619" cy="1572989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0E1BA4-80FE-4826-BA2F-083C3A5BB7F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6" name="Diagonal Stripe 25">
              <a:extLst>
                <a:ext uri="{FF2B5EF4-FFF2-40B4-BE49-F238E27FC236}">
                  <a16:creationId xmlns:a16="http://schemas.microsoft.com/office/drawing/2014/main" id="{0697993E-CD44-40B9-805C-77BC608618A7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DBD869A-51AE-4AC9-A3E0-38E8C732B1E8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Parallelogram 29">
              <a:extLst>
                <a:ext uri="{FF2B5EF4-FFF2-40B4-BE49-F238E27FC236}">
                  <a16:creationId xmlns:a16="http://schemas.microsoft.com/office/drawing/2014/main" id="{DE18C3B6-28E6-4BBC-B634-F81DE5A9D13C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B2E19FBD-2379-4B3B-910D-F51E007CB63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8" name="Content Placeholder 3" title="Bullet Points">
            <a:extLst>
              <a:ext uri="{FF2B5EF4-FFF2-40B4-BE49-F238E27FC236}">
                <a16:creationId xmlns:a16="http://schemas.microsoft.com/office/drawing/2014/main" id="{8715E757-6584-4841-8154-C92E70E0CD6B}"/>
              </a:ext>
            </a:extLst>
          </p:cNvPr>
          <p:cNvSpPr>
            <a:spLocks noGrp="1"/>
          </p:cNvSpPr>
          <p:nvPr userDrawn="1">
            <p:ph sz="half" idx="13"/>
          </p:nvPr>
        </p:nvSpPr>
        <p:spPr>
          <a:xfrm>
            <a:off x="520698" y="2886077"/>
            <a:ext cx="5475290" cy="31512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7CDC5A2-8836-4ED3-8E78-18C24853D882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20" name="Content Placeholder 5" title="Bullet Points">
            <a:extLst>
              <a:ext uri="{FF2B5EF4-FFF2-40B4-BE49-F238E27FC236}">
                <a16:creationId xmlns:a16="http://schemas.microsoft.com/office/drawing/2014/main" id="{D957FBD7-2C3C-4DD1-954F-DF1E007BE590}"/>
              </a:ext>
            </a:extLst>
          </p:cNvPr>
          <p:cNvSpPr>
            <a:spLocks noGrp="1"/>
          </p:cNvSpPr>
          <p:nvPr userDrawn="1">
            <p:ph sz="quarter" idx="15"/>
          </p:nvPr>
        </p:nvSpPr>
        <p:spPr>
          <a:xfrm>
            <a:off x="6186713" y="2886077"/>
            <a:ext cx="5475600" cy="31512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bg1"/>
                </a:solidFill>
              </a:defRPr>
            </a:lvl1pPr>
            <a:lvl2pPr>
              <a:defRPr lang="en-US" dirty="0">
                <a:solidFill>
                  <a:schemeClr val="bg1"/>
                </a:solidFill>
              </a:defRPr>
            </a:lvl2pPr>
            <a:lvl3pPr>
              <a:defRPr lang="en-US" dirty="0">
                <a:solidFill>
                  <a:schemeClr val="bg1"/>
                </a:solidFill>
              </a:defRPr>
            </a:lvl3pPr>
            <a:lvl4pPr>
              <a:defRPr lang="en-US" dirty="0">
                <a:solidFill>
                  <a:schemeClr val="bg1"/>
                </a:solidFill>
              </a:defRPr>
            </a:lvl4pPr>
            <a:lvl5pPr>
              <a:defRPr lang="en-IN" dirty="0">
                <a:solidFill>
                  <a:schemeClr val="bg1"/>
                </a:solidFill>
              </a:defRPr>
            </a:lvl5pPr>
          </a:lstStyle>
          <a:p>
            <a:pPr lvl="0">
              <a:buClr>
                <a:schemeClr val="accent2"/>
              </a:buClr>
            </a:pPr>
            <a:r>
              <a:rPr lang="en-US" noProof="0"/>
              <a:t>Click to edit Master text styles</a:t>
            </a:r>
          </a:p>
          <a:p>
            <a:pPr lvl="1">
              <a:buClr>
                <a:schemeClr val="accent2"/>
              </a:buClr>
            </a:pPr>
            <a:r>
              <a:rPr lang="en-US" noProof="0"/>
              <a:t>Second level</a:t>
            </a:r>
          </a:p>
          <a:p>
            <a:pPr lvl="2">
              <a:buClr>
                <a:schemeClr val="accent2"/>
              </a:buClr>
            </a:pPr>
            <a:r>
              <a:rPr lang="en-US" noProof="0"/>
              <a:t>Third level</a:t>
            </a:r>
          </a:p>
          <a:p>
            <a:pPr lvl="3">
              <a:buClr>
                <a:schemeClr val="accent2"/>
              </a:buClr>
            </a:pPr>
            <a:r>
              <a:rPr lang="en-US" noProof="0"/>
              <a:t>Fourth level</a:t>
            </a:r>
          </a:p>
          <a:p>
            <a:pPr lvl="4">
              <a:buClr>
                <a:schemeClr val="accent2"/>
              </a:buClr>
            </a:pPr>
            <a:r>
              <a:rPr lang="en-US" noProof="0"/>
              <a:t>Fifth level</a:t>
            </a:r>
          </a:p>
        </p:txBody>
      </p:sp>
      <p:sp>
        <p:nvSpPr>
          <p:cNvPr id="24" name="Text Placeholder 4" title="Subtitle">
            <a:extLst>
              <a:ext uri="{FF2B5EF4-FFF2-40B4-BE49-F238E27FC236}">
                <a16:creationId xmlns:a16="http://schemas.microsoft.com/office/drawing/2014/main" id="{77DB65FF-A89E-4562-8251-2BB63EFDD28E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4EBB76E7-943E-4038-B700-114F66FBC60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8BE157-60F2-194D-8C13-4AE120FC9ED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7" name="Title 1" title="Title ">
            <a:extLst>
              <a:ext uri="{FF2B5EF4-FFF2-40B4-BE49-F238E27FC236}">
                <a16:creationId xmlns:a16="http://schemas.microsoft.com/office/drawing/2014/main" id="{C3CC34F4-862A-42E7-B2FA-7B511CC2E879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pic>
        <p:nvPicPr>
          <p:cNvPr id="21" name="Picture 20" descr="A picture containing food&#10;&#10;Description automatically generated">
            <a:extLst>
              <a:ext uri="{FF2B5EF4-FFF2-40B4-BE49-F238E27FC236}">
                <a16:creationId xmlns:a16="http://schemas.microsoft.com/office/drawing/2014/main" id="{6E8EB3B4-763F-4BFE-AEBE-76A5B7CA9F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5402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423">
          <p15:clr>
            <a:srgbClr val="FBAE40"/>
          </p15:clr>
        </p15:guide>
        <p15:guide id="5" orient="horz" pos="77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FB39FF5-7AF5-4963-9346-2640496A3302}"/>
              </a:ext>
            </a:extLst>
          </p:cNvPr>
          <p:cNvSpPr/>
          <p:nvPr userDrawn="1"/>
        </p:nvSpPr>
        <p:spPr>
          <a:xfrm>
            <a:off x="0" y="2"/>
            <a:ext cx="12192000" cy="61101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806E656-313A-47B1-B381-D004200F7A01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9" name="Diagonal Stripe 28">
              <a:extLst>
                <a:ext uri="{FF2B5EF4-FFF2-40B4-BE49-F238E27FC236}">
                  <a16:creationId xmlns:a16="http://schemas.microsoft.com/office/drawing/2014/main" id="{65F8E2DA-4BB4-4421-9172-A11AF38DFEF4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DB47F2-B6A7-40B4-8A2C-06719F75C08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B188E7A9-2351-4B68-98B8-10099CB39CD2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F088C182-BF10-45B2-B159-7702E00D31D4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noProof="0" dirty="0"/>
          </a:p>
        </p:txBody>
      </p:sp>
      <p:sp>
        <p:nvSpPr>
          <p:cNvPr id="34" name="Text Placeholder 4" title="Subtitle">
            <a:extLst>
              <a:ext uri="{FF2B5EF4-FFF2-40B4-BE49-F238E27FC236}">
                <a16:creationId xmlns:a16="http://schemas.microsoft.com/office/drawing/2014/main" id="{FB561B16-2788-452A-B7AF-A482256DCDF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03A7CC-E6DC-1544-BE55-15EC1718B77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BDEC780E-6412-1344-A62E-6B84E9CCB6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82AC85-33B6-2B49-8BF4-08414444375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31814" y="2005762"/>
            <a:ext cx="5225764" cy="4041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Text here</a:t>
            </a:r>
          </a:p>
        </p:txBody>
      </p:sp>
      <p:sp>
        <p:nvSpPr>
          <p:cNvPr id="20" name="Chart Placeholder 2" title="Chart">
            <a:extLst>
              <a:ext uri="{FF2B5EF4-FFF2-40B4-BE49-F238E27FC236}">
                <a16:creationId xmlns:a16="http://schemas.microsoft.com/office/drawing/2014/main" id="{0EF0FD2A-B62A-4931-846D-2602DED26606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42123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bg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  <a:endParaRPr lang="en-US" noProof="0" dirty="0"/>
          </a:p>
        </p:txBody>
      </p:sp>
      <p:pic>
        <p:nvPicPr>
          <p:cNvPr id="14" name="Picture 13" descr="A picture containing food&#10;&#10;Description automatically generated">
            <a:extLst>
              <a:ext uri="{FF2B5EF4-FFF2-40B4-BE49-F238E27FC236}">
                <a16:creationId xmlns:a16="http://schemas.microsoft.com/office/drawing/2014/main" id="{BDEEFB2F-4A44-489A-BBA5-60F08DEBC9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4770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9EF72CE-34D2-4581-98D2-89218BC1B4E4}"/>
              </a:ext>
            </a:extLst>
          </p:cNvPr>
          <p:cNvSpPr/>
          <p:nvPr userDrawn="1"/>
        </p:nvSpPr>
        <p:spPr>
          <a:xfrm>
            <a:off x="0" y="2"/>
            <a:ext cx="12192000" cy="61221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6C8A74F-FDDF-48E8-AC2B-A5BD59D7D6A3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</p:grpSpPr>
        <p:sp>
          <p:nvSpPr>
            <p:cNvPr id="27" name="Diagonal Stripe 26">
              <a:extLst>
                <a:ext uri="{FF2B5EF4-FFF2-40B4-BE49-F238E27FC236}">
                  <a16:creationId xmlns:a16="http://schemas.microsoft.com/office/drawing/2014/main" id="{2D5247F3-E6EB-4003-B1FD-F6200F0738E5}"/>
                </a:ext>
              </a:extLst>
            </p:cNvPr>
            <p:cNvSpPr/>
            <p:nvPr userDrawn="1"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solidFill>
              <a:srgbClr val="0140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9B7D995-9FB8-4461-8AAA-FA8B9A145B6B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Parallelogram 32">
              <a:extLst>
                <a:ext uri="{FF2B5EF4-FFF2-40B4-BE49-F238E27FC236}">
                  <a16:creationId xmlns:a16="http://schemas.microsoft.com/office/drawing/2014/main" id="{849B962F-68BC-4B89-B4D8-D862517534DF}"/>
                </a:ext>
              </a:extLst>
            </p:cNvPr>
            <p:cNvSpPr/>
            <p:nvPr userDrawn="1"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8006416B-866C-47E5-8480-109B40F9EAA9}"/>
              </a:ext>
            </a:extLst>
          </p:cNvPr>
          <p:cNvSpPr/>
          <p:nvPr userDrawn="1"/>
        </p:nvSpPr>
        <p:spPr>
          <a:xfrm flipH="1">
            <a:off x="6679908" y="1"/>
            <a:ext cx="1447800" cy="639064"/>
          </a:xfrm>
          <a:prstGeom prst="parallelogram">
            <a:avLst>
              <a:gd name="adj" fmla="val 13561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7" name="Text Placeholder 4" title="Subtitle">
            <a:extLst>
              <a:ext uri="{FF2B5EF4-FFF2-40B4-BE49-F238E27FC236}">
                <a16:creationId xmlns:a16="http://schemas.microsoft.com/office/drawing/2014/main" id="{FE79FAE9-2A8C-46BA-8738-44CBCF7294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60C75-8FA7-5740-9388-2B5112B2C5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1" title="Title ">
            <a:extLst>
              <a:ext uri="{FF2B5EF4-FFF2-40B4-BE49-F238E27FC236}">
                <a16:creationId xmlns:a16="http://schemas.microsoft.com/office/drawing/2014/main" id="{0F525D04-A814-7A4D-9732-11097EA762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 bIns="0" anchor="b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 </a:t>
            </a:r>
          </a:p>
        </p:txBody>
      </p:sp>
      <p:sp>
        <p:nvSpPr>
          <p:cNvPr id="15" name="Table Placeholder 11" title="Table">
            <a:extLst>
              <a:ext uri="{FF2B5EF4-FFF2-40B4-BE49-F238E27FC236}">
                <a16:creationId xmlns:a16="http://schemas.microsoft.com/office/drawing/2014/main" id="{7CD3E31F-0AF8-4EB8-B6FA-BD95A2EDA63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372557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  <p:pic>
        <p:nvPicPr>
          <p:cNvPr id="13" name="Picture 12" descr="A picture containing food&#10;&#10;Description automatically generated">
            <a:extLst>
              <a:ext uri="{FF2B5EF4-FFF2-40B4-BE49-F238E27FC236}">
                <a16:creationId xmlns:a16="http://schemas.microsoft.com/office/drawing/2014/main" id="{595F0C65-A940-4D50-A945-B40D014B53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5896" y="6047885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60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7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AFD81C-E6E5-4292-828B-BD147E6DEAB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79ED029D-F488-47E5-B064-0E35B31D23A5}"/>
              </a:ext>
            </a:extLst>
          </p:cNvPr>
          <p:cNvSpPr/>
          <p:nvPr userDrawn="1"/>
        </p:nvSpPr>
        <p:spPr>
          <a:xfrm flipV="1">
            <a:off x="0" y="-5"/>
            <a:ext cx="11747500" cy="6299203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Picture Placeholder 31" title="Image">
            <a:extLst>
              <a:ext uri="{FF2B5EF4-FFF2-40B4-BE49-F238E27FC236}">
                <a16:creationId xmlns:a16="http://schemas.microsoft.com/office/drawing/2014/main" id="{D683190A-95C6-428D-AEE4-FC8350C3246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8F4957-6DDE-40CE-9D33-00B1434FA08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4886"/>
            <a:ext cx="2362200" cy="12409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 title="Title ">
            <a:extLst>
              <a:ext uri="{FF2B5EF4-FFF2-40B4-BE49-F238E27FC236}">
                <a16:creationId xmlns:a16="http://schemas.microsoft.com/office/drawing/2014/main" id="{D9A8085F-72C4-4DFB-813E-C5666B0CCF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Add Caption Here</a:t>
            </a:r>
          </a:p>
        </p:txBody>
      </p:sp>
    </p:spTree>
    <p:extLst>
      <p:ext uri="{BB962C8B-B14F-4D97-AF65-F5344CB8AC3E}">
        <p14:creationId xmlns:p14="http://schemas.microsoft.com/office/powerpoint/2010/main" val="4237576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A6720D-B182-4290-BD91-1D1E4D93060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488AB73-8058-4FB5-9619-FCECCA9F39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Name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359BE165-3EB5-4C11-8B53-6E98C0BC2E6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Phone Number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9D05293-35AD-495F-A7AE-942398090B1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Email </a:t>
            </a:r>
          </a:p>
        </p:txBody>
      </p:sp>
      <p:sp>
        <p:nvSpPr>
          <p:cNvPr id="13" name="Text Placeholder 21">
            <a:extLst>
              <a:ext uri="{FF2B5EF4-FFF2-40B4-BE49-F238E27FC236}">
                <a16:creationId xmlns:a16="http://schemas.microsoft.com/office/drawing/2014/main" id="{997A03F2-8D8A-4425-9F56-66DB33CE11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Company Website</a:t>
            </a:r>
          </a:p>
        </p:txBody>
      </p:sp>
      <p:sp>
        <p:nvSpPr>
          <p:cNvPr id="14" name="Shape 4157">
            <a:extLst>
              <a:ext uri="{FF2B5EF4-FFF2-40B4-BE49-F238E27FC236}">
                <a16:creationId xmlns:a16="http://schemas.microsoft.com/office/drawing/2014/main" id="{A30A8F28-98F4-425F-A750-78192A157DF4}"/>
              </a:ext>
            </a:extLst>
          </p:cNvPr>
          <p:cNvSpPr/>
          <p:nvPr userDrawn="1"/>
        </p:nvSpPr>
        <p:spPr>
          <a:xfrm>
            <a:off x="6458938" y="3505247"/>
            <a:ext cx="258875" cy="2588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5" name="Shape 4186">
            <a:extLst>
              <a:ext uri="{FF2B5EF4-FFF2-40B4-BE49-F238E27FC236}">
                <a16:creationId xmlns:a16="http://schemas.microsoft.com/office/drawing/2014/main" id="{2F84D399-8148-4E86-A1E4-BE7D1D81383A}"/>
              </a:ext>
            </a:extLst>
          </p:cNvPr>
          <p:cNvSpPr/>
          <p:nvPr userDrawn="1"/>
        </p:nvSpPr>
        <p:spPr>
          <a:xfrm>
            <a:off x="6507622" y="3897986"/>
            <a:ext cx="161507" cy="2960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19" name="Shape 4379">
            <a:extLst>
              <a:ext uri="{FF2B5EF4-FFF2-40B4-BE49-F238E27FC236}">
                <a16:creationId xmlns:a16="http://schemas.microsoft.com/office/drawing/2014/main" id="{E4408FF8-E342-42F8-BBE9-1220822B5E99}"/>
              </a:ext>
            </a:extLst>
          </p:cNvPr>
          <p:cNvSpPr/>
          <p:nvPr userDrawn="1"/>
        </p:nvSpPr>
        <p:spPr>
          <a:xfrm>
            <a:off x="6458938" y="4327945"/>
            <a:ext cx="258875" cy="1882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0" name="Shape 4487">
            <a:extLst>
              <a:ext uri="{FF2B5EF4-FFF2-40B4-BE49-F238E27FC236}">
                <a16:creationId xmlns:a16="http://schemas.microsoft.com/office/drawing/2014/main" id="{11D27456-C005-4109-9E74-0B692200A0B3}"/>
              </a:ext>
            </a:extLst>
          </p:cNvPr>
          <p:cNvSpPr/>
          <p:nvPr userDrawn="1"/>
        </p:nvSpPr>
        <p:spPr>
          <a:xfrm>
            <a:off x="6471716" y="4650082"/>
            <a:ext cx="233318" cy="2333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>
              <a:lnSpc>
                <a:spcPct val="100000"/>
              </a:lnSpc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noProof="0" dirty="0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FDDD2B84-3CB9-4567-8C91-C538E8A1C89F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rgbClr val="0019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4EF3020-1476-41B1-9FE7-B476A25C53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1B64EC3-B232-415D-8E27-EB3E24D13922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61CE2F-F199-4242-AC6C-692676B81FF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4">
            <a:extLst>
              <a:ext uri="{FF2B5EF4-FFF2-40B4-BE49-F238E27FC236}">
                <a16:creationId xmlns:a16="http://schemas.microsoft.com/office/drawing/2014/main" id="{89C0506D-0CA6-4583-9D04-24E7F4D16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17" name="Picture 16" descr="A picture containing food&#10;&#10;Description automatically generated">
            <a:extLst>
              <a:ext uri="{FF2B5EF4-FFF2-40B4-BE49-F238E27FC236}">
                <a16:creationId xmlns:a16="http://schemas.microsoft.com/office/drawing/2014/main" id="{A13EADD4-5A37-401A-9446-799E44F8E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967878"/>
            <a:ext cx="3561907" cy="78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512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16155-303B-403D-8B49-D4CEE47D6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AU" noProof="0"/>
              <a:t>Australian Accounting Standards Board 2020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15EF5-4ABE-4759-AC09-679CD6083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8699F50C-BE38-4BD0-BA84-9B090E1F2B9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AA2D2B61-D240-024D-AD60-4162EF15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88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85" r:id="rId3"/>
    <p:sldLayoutId id="2147483706" r:id="rId4"/>
    <p:sldLayoutId id="2147483708" r:id="rId5"/>
    <p:sldLayoutId id="2147483704" r:id="rId6"/>
    <p:sldLayoutId id="2147483689" r:id="rId7"/>
    <p:sldLayoutId id="2147483668" r:id="rId8"/>
    <p:sldLayoutId id="2147483707" r:id="rId9"/>
    <p:sldLayoutId id="2147483710" r:id="rId10"/>
    <p:sldLayoutId id="2147483709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692" r:id="rId17"/>
    <p:sldLayoutId id="2147483697" r:id="rId18"/>
    <p:sldLayoutId id="2147483716" r:id="rId19"/>
    <p:sldLayoutId id="2147483674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C9A1C71-347B-44A9-88B4-692D9731582D}"/>
              </a:ext>
            </a:extLst>
          </p:cNvPr>
          <p:cNvSpPr txBox="1"/>
          <p:nvPr/>
        </p:nvSpPr>
        <p:spPr>
          <a:xfrm>
            <a:off x="2955850" y="366660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5214" y="1812748"/>
            <a:ext cx="4853573" cy="1616252"/>
          </a:xfrm>
        </p:spPr>
        <p:txBody>
          <a:bodyPr/>
          <a:lstStyle/>
          <a:p>
            <a:r>
              <a:rPr lang="en-US" dirty="0"/>
              <a:t>Digital financial reporting</a:t>
            </a:r>
            <a:endParaRPr lang="en-US" b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Queensland University of Technology</a:t>
            </a:r>
          </a:p>
          <a:p>
            <a:r>
              <a:rPr lang="en-US"/>
              <a:t>August </a:t>
            </a:r>
            <a:r>
              <a:rPr lang="en-US" dirty="0"/>
              <a:t>2022</a:t>
            </a:r>
          </a:p>
          <a:p>
            <a:endParaRPr lang="en-US" dirty="0"/>
          </a:p>
          <a:p>
            <a:r>
              <a:rPr lang="en-US" sz="2000" dirty="0"/>
              <a:t>Dr Keith Kendall</a:t>
            </a:r>
          </a:p>
          <a:p>
            <a:r>
              <a:rPr lang="en-US" sz="2000" dirty="0"/>
              <a:t>Chair, AASB </a:t>
            </a:r>
          </a:p>
        </p:txBody>
      </p:sp>
      <p:pic>
        <p:nvPicPr>
          <p:cNvPr id="15" name="Picture Placeholder 14" descr="A picture containing table, circuit, filled, sitting&#10;&#10;Description automatically generated">
            <a:extLst>
              <a:ext uri="{FF2B5EF4-FFF2-40B4-BE49-F238E27FC236}">
                <a16:creationId xmlns:a16="http://schemas.microsoft.com/office/drawing/2014/main" id="{EDB64C21-8297-40C1-977C-05238729BD5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2303" r="22303"/>
          <a:stretch>
            <a:fillRect/>
          </a:stretch>
        </p:blipFill>
        <p:spPr>
          <a:xfrm>
            <a:off x="1667477" y="860455"/>
            <a:ext cx="4428523" cy="5137089"/>
          </a:xfrm>
        </p:spPr>
      </p:pic>
      <p:sp>
        <p:nvSpPr>
          <p:cNvPr id="22" name="Hexagon 21">
            <a:extLst>
              <a:ext uri="{FF2B5EF4-FFF2-40B4-BE49-F238E27FC236}">
                <a16:creationId xmlns:a16="http://schemas.microsoft.com/office/drawing/2014/main" id="{D41542F7-E187-4E63-9EE0-FE48682F73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2679702" y="2388914"/>
            <a:ext cx="2412998" cy="2080172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AASB</a:t>
            </a:r>
          </a:p>
        </p:txBody>
      </p:sp>
      <p:grpSp>
        <p:nvGrpSpPr>
          <p:cNvPr id="23" name="Group 22" descr="Company initials and name grouped block">
            <a:extLst>
              <a:ext uri="{FF2B5EF4-FFF2-40B4-BE49-F238E27FC236}">
                <a16:creationId xmlns:a16="http://schemas.microsoft.com/office/drawing/2014/main" id="{381143A8-4630-4D8D-AFE4-40975F9C33A6}"/>
              </a:ext>
            </a:extLst>
          </p:cNvPr>
          <p:cNvGrpSpPr/>
          <p:nvPr/>
        </p:nvGrpSpPr>
        <p:grpSpPr>
          <a:xfrm>
            <a:off x="3238428" y="2855631"/>
            <a:ext cx="740138" cy="1124446"/>
            <a:chOff x="3238428" y="2902286"/>
            <a:chExt cx="740138" cy="1124446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13E2F07-8E2C-4DB6-B74E-F96D45A3AA53}"/>
                </a:ext>
              </a:extLst>
            </p:cNvPr>
            <p:cNvSpPr txBox="1"/>
            <p:nvPr/>
          </p:nvSpPr>
          <p:spPr>
            <a:xfrm>
              <a:off x="3238428" y="2902286"/>
              <a:ext cx="18473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6000" b="1" dirty="0">
                <a:latin typeface="Arial Black" panose="020B0A04020102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EBAC8D3-2340-429B-8AF2-DBDC8CC84BE7}"/>
                </a:ext>
              </a:extLst>
            </p:cNvPr>
            <p:cNvSpPr txBox="1"/>
            <p:nvPr/>
          </p:nvSpPr>
          <p:spPr>
            <a:xfrm>
              <a:off x="3793836" y="3718955"/>
              <a:ext cx="1847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14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0DD1F7-A2CD-3AEE-79FE-9A3F0BECB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10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F81BD85-B878-B92A-A29E-C6E33B10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Dunne, </a:t>
            </a:r>
            <a:r>
              <a:rPr lang="en-US" dirty="0" err="1">
                <a:solidFill>
                  <a:schemeClr val="tx1"/>
                </a:solidFill>
              </a:rPr>
              <a:t>Helliar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Lymer</a:t>
            </a:r>
            <a:r>
              <a:rPr lang="en-US" dirty="0">
                <a:solidFill>
                  <a:schemeClr val="tx1"/>
                </a:solidFill>
              </a:rPr>
              <a:t> &amp; Mousa (2009)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EF3DCF-B46A-E6A7-0AAD-9BF56E4BCD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UK Survey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Different stakeholders: preparers, auditors, tax practitioners, users</a:t>
            </a:r>
          </a:p>
          <a:p>
            <a:pPr marL="1520825" indent="-625475" algn="l">
              <a:buFont typeface="Arial" panose="020B0604020202020204" pitchFamily="34" charset="0"/>
              <a:buChar char="•"/>
              <a:tabLst>
                <a:tab pos="1520825" algn="l"/>
              </a:tabLst>
            </a:pPr>
            <a:r>
              <a:rPr lang="en-US" sz="2000" dirty="0">
                <a:solidFill>
                  <a:schemeClr val="tx1"/>
                </a:solidFill>
              </a:rPr>
              <a:t>Focus on preparers – 86 (out of 153)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Prior to mandate – few adoptions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Similar environment to Aust 2022</a:t>
            </a: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3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8D61F6-7DE4-407E-6D6A-853B904D2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11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9AD23A-D48B-E096-0066-59C35AF9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Dunne, </a:t>
            </a:r>
            <a:r>
              <a:rPr lang="en-US" dirty="0" err="1">
                <a:solidFill>
                  <a:schemeClr val="tx1"/>
                </a:solidFill>
              </a:rPr>
              <a:t>Helliar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Lymer</a:t>
            </a:r>
            <a:r>
              <a:rPr lang="en-US" dirty="0">
                <a:solidFill>
                  <a:schemeClr val="tx1"/>
                </a:solidFill>
              </a:rPr>
              <a:t> &amp; Mousa (2009)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6369D-BE96-865D-128B-3936791A15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Overwhelming: no familiarity with XBRL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General </a:t>
            </a:r>
            <a:r>
              <a:rPr lang="en-US" sz="2800" dirty="0" err="1">
                <a:solidFill>
                  <a:schemeClr val="tx1"/>
                </a:solidFill>
              </a:rPr>
              <a:t>favourability</a:t>
            </a:r>
            <a:endParaRPr lang="en-US" sz="2800" dirty="0">
              <a:solidFill>
                <a:schemeClr val="tx1"/>
              </a:solidFill>
            </a:endParaRP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Sources of strong resistance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See pp29 and 30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 business/preparers, similar to Australian initial feedback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2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DF3095-C482-480E-1323-CF3666E27B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12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BF8D68-4C88-1E4D-44CB-1C39C413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Troshani &amp; Rowbottom (2021)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A56B-BDB8-ECFE-907A-91DC71D531F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Literature review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Preparers resistant – most benefits to regulators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Reduction in filing time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Variable – small preparers longer time, consistent with top-down approach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Many errors early in adoption period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Number of errors positively associated with extent of custom tagging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25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B5E0A9-D786-2C31-6550-ADA7F8E3F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13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B11698-C440-CB77-B07C-A42945E9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Troshani &amp; Rowbottom (2021)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5D7E4-DA17-842E-5109-EBA282AAFE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Comparability loss – custom tagging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Increased quantitative disclosure in notes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Some evidence of users processing information more quickly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Reduce cost of capital – equity and debt </a:t>
            </a:r>
          </a:p>
          <a:p>
            <a:pPr marL="1520825" indent="-8572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Initial – no (see US experience), long term – yes 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Reduction in information processing costs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Increase in market efficiency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62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119826-7086-031B-9220-25C9F2A7D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14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AB8B18-0A6C-7014-7CE8-045A0F58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Considerations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F37B4A-723B-455C-FF68-AC17A4F1E7A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To mandate and (if yes) when?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Extent of mandate (to whom does it apply)?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Which taxonomy?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Permit (and extent of) </a:t>
            </a:r>
            <a:r>
              <a:rPr lang="en-US" sz="2800" dirty="0" err="1">
                <a:solidFill>
                  <a:schemeClr val="tx1"/>
                </a:solidFill>
              </a:rPr>
              <a:t>customised</a:t>
            </a:r>
            <a:r>
              <a:rPr lang="en-US" sz="2800" dirty="0">
                <a:solidFill>
                  <a:schemeClr val="tx1"/>
                </a:solidFill>
              </a:rPr>
              <a:t> tagging?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Top-down v bottom-up?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Software market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How to align costs and benefits better?</a:t>
            </a: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214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CF106B-75F8-C1BB-88F6-A9D70D9962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15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4CE738-7A4D-3A39-256C-64484515B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Further research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934E2-EA10-C5BD-24BD-092130E75A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Solving network effect problem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Alignment of costs and benefits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Benefits following top-down approach (</a:t>
            </a:r>
            <a:r>
              <a:rPr lang="en-US" sz="2800" dirty="0" err="1">
                <a:solidFill>
                  <a:schemeClr val="tx1"/>
                </a:solidFill>
              </a:rPr>
              <a:t>cf</a:t>
            </a:r>
            <a:r>
              <a:rPr lang="en-US" sz="2800" dirty="0">
                <a:solidFill>
                  <a:schemeClr val="tx1"/>
                </a:solidFill>
              </a:rPr>
              <a:t> bottom-up)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Benefits for market segments (different size preparers)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Design consistency standards and taxonomy (principles v rules)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AU" sz="2800">
                <a:solidFill>
                  <a:schemeClr val="tx1"/>
                </a:solidFill>
              </a:rPr>
              <a:t>Assurance considerations</a:t>
            </a: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5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53D90E-F2EA-4BA1-ACBD-9D3D0EB22C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itle 13">
            <a:extLst>
              <a:ext uri="{FF2B5EF4-FFF2-40B4-BE49-F238E27FC236}">
                <a16:creationId xmlns:a16="http://schemas.microsoft.com/office/drawing/2014/main" id="{F64048FA-1C7E-4BEF-8273-A6490A22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b="0" dirty="0"/>
              <a:t>Option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E9BF4DE-E6DC-482D-B837-67323487EF49}"/>
              </a:ext>
            </a:extLst>
          </p:cNvPr>
          <p:cNvSpPr txBox="1">
            <a:spLocks/>
          </p:cNvSpPr>
          <p:nvPr/>
        </p:nvSpPr>
        <p:spPr>
          <a:xfrm>
            <a:off x="531378" y="2621902"/>
            <a:ext cx="4942829" cy="34659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2"/>
              </a:buClr>
            </a:pPr>
            <a:r>
              <a:rPr lang="en-AU" sz="2000" dirty="0"/>
              <a:t>What is digital financial reporting? 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A brief history 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Feedback so far – Australia 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Advantages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Disadvantages/problems 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US experience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Literature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Considerations</a:t>
            </a:r>
          </a:p>
          <a:p>
            <a:pPr>
              <a:buClr>
                <a:schemeClr val="accent2"/>
              </a:buClr>
            </a:pPr>
            <a:r>
              <a:rPr lang="en-AU" sz="2000" dirty="0"/>
              <a:t>Further research</a:t>
            </a:r>
          </a:p>
          <a:p>
            <a:pPr marL="457200" indent="-457200">
              <a:buClr>
                <a:schemeClr val="accent2"/>
              </a:buClr>
              <a:buFont typeface="+mj-lt"/>
              <a:buAutoNum type="arabicPeriod"/>
            </a:pPr>
            <a:endParaRPr lang="en-AU" sz="2000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B6DFAF09-2343-4EDC-891B-A985A219F544}"/>
              </a:ext>
            </a:extLst>
          </p:cNvPr>
          <p:cNvSpPr txBox="1">
            <a:spLocks/>
          </p:cNvSpPr>
          <p:nvPr/>
        </p:nvSpPr>
        <p:spPr>
          <a:xfrm>
            <a:off x="531378" y="1241109"/>
            <a:ext cx="7342622" cy="1215566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N"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</a:rPr>
              <a:t>STRUCTURE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52DF4276-A5B3-43E7-8657-998303ECB64F}"/>
              </a:ext>
            </a:extLst>
          </p:cNvPr>
          <p:cNvSpPr txBox="1">
            <a:spLocks/>
          </p:cNvSpPr>
          <p:nvPr/>
        </p:nvSpPr>
        <p:spPr>
          <a:xfrm>
            <a:off x="5808671" y="3104997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2"/>
              </a:buClr>
              <a:buNone/>
            </a:pPr>
            <a:endParaRPr lang="en-AU" sz="2000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941B7CB-6EC8-4A62-9395-47A9A322480E}"/>
              </a:ext>
            </a:extLst>
          </p:cNvPr>
          <p:cNvSpPr txBox="1">
            <a:spLocks/>
          </p:cNvSpPr>
          <p:nvPr/>
        </p:nvSpPr>
        <p:spPr>
          <a:xfrm>
            <a:off x="531379" y="2496102"/>
            <a:ext cx="7342621" cy="6088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2E7A40"/>
              </a:buClr>
              <a:buFont typeface="Arial" panose="020B0604020202020204" pitchFamily="34" charset="0"/>
              <a:buChar char="•"/>
              <a:defRPr lang="en-IN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06335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DC8010-5B6B-4C20-B951-66E9D6695E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5E15F71-35E2-4D0C-8D8F-3FF45F98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is digital financial reporting?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C9861-A908-4F0F-868F-692C60814A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1979613"/>
            <a:ext cx="9139738" cy="347879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Not defining here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New way / same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Facilitates accessing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XBRL / </a:t>
            </a:r>
            <a:r>
              <a:rPr lang="en-US" sz="2800" dirty="0" err="1">
                <a:solidFill>
                  <a:schemeClr val="tx1"/>
                </a:solidFill>
              </a:rPr>
              <a:t>iXBRL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Tagging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Taxonomy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Custom tagging</a:t>
            </a:r>
          </a:p>
          <a:p>
            <a:pPr marL="457200" indent="-457200" algn="l">
              <a:buFont typeface="Arial" panose="020B0604020202020204" pitchFamily="34" charset="0"/>
              <a:buChar char="•"/>
              <a:tabLst>
                <a:tab pos="89535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Top-down v bottom-up</a:t>
            </a:r>
          </a:p>
          <a:p>
            <a:pPr lvl="1"/>
            <a:endParaRPr lang="en-AU" sz="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0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85EF8C-B362-4293-880E-CDB48A77EE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DA0C7-1B13-40CA-9C12-D1698920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brief history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D255C-92C2-4A5A-A375-93547FEF472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2716732"/>
            <a:ext cx="9139738" cy="289877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2005 – voluntary adoption in United States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2009 – XBRL mandated in United States (SEC)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2009 – voluntary adoption in Australia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2018 – </a:t>
            </a:r>
            <a:r>
              <a:rPr lang="en-US" sz="2800" dirty="0" err="1">
                <a:solidFill>
                  <a:schemeClr val="tx1"/>
                </a:solidFill>
              </a:rPr>
              <a:t>iXBRL</a:t>
            </a:r>
            <a:r>
              <a:rPr lang="en-US" sz="2800" dirty="0">
                <a:solidFill>
                  <a:schemeClr val="tx1"/>
                </a:solidFill>
              </a:rPr>
              <a:t> mandated in United States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2020 – XBRL mandated in Europe (ESMA)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2022 – (to be) mandated as part of sustainability reporting (ISSB)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Also mandated – UK, South Korea, Japan, Singapore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7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DE4FA1-4BA6-748B-AC86-B0F840CB42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37749A-877C-8230-3948-AF746B30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brief history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0B053-86B6-D785-9DAD-AC6B73BC5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 brief: Used widely elsewhere, little impetus in Australia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Used by some Aust companies for foreign filings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Network effect problem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Definition (Finger &amp; </a:t>
            </a:r>
            <a:r>
              <a:rPr lang="en-US" sz="2800" dirty="0" err="1">
                <a:solidFill>
                  <a:schemeClr val="tx1"/>
                </a:solidFill>
              </a:rPr>
              <a:t>Jaag</a:t>
            </a:r>
            <a:r>
              <a:rPr lang="en-US" sz="2800" dirty="0">
                <a:solidFill>
                  <a:schemeClr val="tx1"/>
                </a:solidFill>
              </a:rPr>
              <a:t>, 2016, p.2)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How to solve?</a:t>
            </a:r>
          </a:p>
          <a:p>
            <a:pPr lvl="1"/>
            <a:endParaRPr lang="en-AU" sz="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156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048DFB-B732-0D53-D7FE-F3848F0E71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F413831-D495-9B04-2A77-63838A4A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Experience so far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C2A08-0AAF-B50E-CC38-2CF68DD681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Preliminary investigations</a:t>
            </a:r>
          </a:p>
          <a:p>
            <a:pPr marL="801688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Feasibility evaluation, anecdotal evidence</a:t>
            </a:r>
          </a:p>
          <a:p>
            <a:pPr marL="801688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ITC 46 Agenda Consultation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Lack of knowledge/understanding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Support: regulators, firms, professional bodies, users, academics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Opposition: preparers (business)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A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93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8C5775-3C51-4348-922E-F2B0698FED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72D734-A28B-4B96-905D-ECE9DA0B1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Advantages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E38D1-9B7B-49A4-B968-BA4471D52A7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32825" y="2175556"/>
            <a:ext cx="9139738" cy="2898775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Accessing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Customising</a:t>
            </a:r>
            <a:r>
              <a:rPr lang="en-US" sz="2800" dirty="0">
                <a:solidFill>
                  <a:schemeClr val="tx1"/>
                </a:solidFill>
              </a:rPr>
              <a:t> reports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i="1" dirty="0">
                <a:solidFill>
                  <a:schemeClr val="tx1"/>
                </a:solidFill>
              </a:rPr>
              <a:t>Not filtered by data aggregators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Eliminate transcription errors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Reduced information asymmetry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</a:rPr>
              <a:t>Transparency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i="1" dirty="0">
                <a:solidFill>
                  <a:schemeClr val="tx1"/>
                </a:solidFill>
              </a:rPr>
              <a:t>Reduced cost of capital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Greater market coverage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Regulatory benefits – greater compliance coverage, reviewing policy choices</a:t>
            </a:r>
          </a:p>
        </p:txBody>
      </p:sp>
    </p:spTree>
    <p:extLst>
      <p:ext uri="{BB962C8B-B14F-4D97-AF65-F5344CB8AC3E}">
        <p14:creationId xmlns:p14="http://schemas.microsoft.com/office/powerpoint/2010/main" val="1605393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CD28F-F874-4D85-88E4-B1A2A6BB08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8C1875-47FE-40A8-B3C9-0CECC4C9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Problems/disadvantages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1F125-3A2D-4C30-9B57-EE323D715E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26131" y="2379308"/>
            <a:ext cx="9139738" cy="2965612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Establishment costs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Compliance costs</a:t>
            </a:r>
          </a:p>
          <a:p>
            <a:pPr marL="895350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Top-down vs bottom-up</a:t>
            </a:r>
            <a:endParaRPr lang="en-AU" sz="20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Variation between software platforms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Tagging concerns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Standard setting matters</a:t>
            </a:r>
          </a:p>
          <a:p>
            <a:pPr marL="989013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Feedback loop (IASB)</a:t>
            </a:r>
          </a:p>
          <a:p>
            <a:pPr marL="989013" indent="-4572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Principles v rules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Overall: costs v benefits (alignment)</a:t>
            </a:r>
          </a:p>
        </p:txBody>
      </p:sp>
    </p:spTree>
    <p:extLst>
      <p:ext uri="{BB962C8B-B14F-4D97-AF65-F5344CB8AC3E}">
        <p14:creationId xmlns:p14="http://schemas.microsoft.com/office/powerpoint/2010/main" val="2572217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820235-F98E-0D4B-8B19-EC7E52E8D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9</a:t>
            </a:fld>
            <a:endParaRPr lang="en-US" noProof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53E039-1FBF-CFFD-4814-20FDA4A4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US experience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A5388-C4D0-CA04-7E98-EA8125EBBD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Imposed as compliance obligation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Different errors in software platforms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Errors in data input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AU" sz="2800" dirty="0">
                <a:solidFill>
                  <a:schemeClr val="tx1"/>
                </a:solidFill>
              </a:rPr>
              <a:t>Extensive use of custom tagging</a:t>
            </a:r>
          </a:p>
          <a:p>
            <a:pPr marL="989013" indent="-457200" algn="l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</a:rPr>
              <a:t>Often unnecessary</a:t>
            </a:r>
          </a:p>
        </p:txBody>
      </p:sp>
    </p:spTree>
    <p:extLst>
      <p:ext uri="{BB962C8B-B14F-4D97-AF65-F5344CB8AC3E}">
        <p14:creationId xmlns:p14="http://schemas.microsoft.com/office/powerpoint/2010/main" val="321287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SB.potx  -  Read-Only" id="{0383B5CE-B3FF-48FF-BEDB-1D173C066965}" vid="{F981FC9F-B3C3-4560-BE2D-37F96A277B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235365B3F33648BC5906CA8169449B" ma:contentTypeVersion="2" ma:contentTypeDescription="Create a new document." ma:contentTypeScope="" ma:versionID="1af8892b87a24bd1894bfe8ab8be90cd">
  <xsd:schema xmlns:xsd="http://www.w3.org/2001/XMLSchema" xmlns:xs="http://www.w3.org/2001/XMLSchema" xmlns:p="http://schemas.microsoft.com/office/2006/metadata/properties" xmlns:ns2="4e2d1ddd-4ff2-4144-ad72-d941cc701c35" targetNamespace="http://schemas.microsoft.com/office/2006/metadata/properties" ma:root="true" ma:fieldsID="2885e049d223e860e3d7cee3cf39b381" ns2:_="">
    <xsd:import namespace="4e2d1ddd-4ff2-4144-ad72-d941cc701c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2d1ddd-4ff2-4144-ad72-d941cc701c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759597-1FA4-4F46-9BA8-01240C5602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40343A-75DB-4E03-95EA-4A75BA0D7FF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0ca59061-382a-4e2c-beec-12beab2f280e"/>
    <ds:schemaRef ds:uri="http://schemas.microsoft.com/office/infopath/2007/PartnerControls"/>
    <ds:schemaRef ds:uri="4b94633a-edad-4ebe-8be2-4cb152fca0b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497FBD-A723-46E5-B2D0-B1A273CB6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2d1ddd-4ff2-4144-ad72-d941cc701c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586</Words>
  <Application>Microsoft Office PowerPoint</Application>
  <PresentationFormat>Widescreen</PresentationFormat>
  <Paragraphs>131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Gill Sans SemiBold</vt:lpstr>
      <vt:lpstr>Times New Roman</vt:lpstr>
      <vt:lpstr>Office Theme</vt:lpstr>
      <vt:lpstr>Digital financial reporting</vt:lpstr>
      <vt:lpstr>Table Option</vt:lpstr>
      <vt:lpstr>What is digital financial reporting?</vt:lpstr>
      <vt:lpstr>A brief history</vt:lpstr>
      <vt:lpstr>A brief history</vt:lpstr>
      <vt:lpstr>Experience so far</vt:lpstr>
      <vt:lpstr>Advantages</vt:lpstr>
      <vt:lpstr>Problems/disadvantages</vt:lpstr>
      <vt:lpstr>US experience</vt:lpstr>
      <vt:lpstr>Dunne, Helliar, Lymer &amp; Mousa (2009)</vt:lpstr>
      <vt:lpstr>Dunne, Helliar, Lymer &amp; Mousa (2009)</vt:lpstr>
      <vt:lpstr>Troshani &amp; Rowbottom (2021)</vt:lpstr>
      <vt:lpstr>Troshani &amp; Rowbottom (2021)</vt:lpstr>
      <vt:lpstr>Considerations</vt:lpstr>
      <vt:lpstr>Further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AASB Presentation</dc:title>
  <dc:creator/>
  <cp:lastModifiedBy/>
  <cp:revision>1</cp:revision>
  <dcterms:created xsi:type="dcterms:W3CDTF">2019-10-31T04:32:02Z</dcterms:created>
  <dcterms:modified xsi:type="dcterms:W3CDTF">2022-08-22T23:55:02Z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0x0101003B235365B3F33648BC5906CA8169449B</vt:lpwstr>
  </property>
</Properties>
</file>