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sldIdLst>
    <p:sldId id="256" r:id="rId2"/>
    <p:sldId id="853" r:id="rId3"/>
    <p:sldId id="570" r:id="rId4"/>
    <p:sldId id="571" r:id="rId5"/>
    <p:sldId id="854" r:id="rId6"/>
    <p:sldId id="572" r:id="rId7"/>
    <p:sldId id="573" r:id="rId8"/>
    <p:sldId id="574" r:id="rId9"/>
    <p:sldId id="575" r:id="rId10"/>
    <p:sldId id="576" r:id="rId11"/>
    <p:sldId id="577" r:id="rId12"/>
    <p:sldId id="578" r:id="rId13"/>
    <p:sldId id="579" r:id="rId14"/>
    <p:sldId id="580" r:id="rId15"/>
    <p:sldId id="581" r:id="rId16"/>
    <p:sldId id="582" r:id="rId17"/>
    <p:sldId id="583" r:id="rId18"/>
    <p:sldId id="584" r:id="rId19"/>
    <p:sldId id="585" r:id="rId20"/>
    <p:sldId id="586" r:id="rId21"/>
    <p:sldId id="587" r:id="rId22"/>
    <p:sldId id="589" r:id="rId23"/>
    <p:sldId id="590" r:id="rId24"/>
    <p:sldId id="588" r:id="rId25"/>
    <p:sldId id="591" r:id="rId26"/>
    <p:sldId id="592" r:id="rId27"/>
    <p:sldId id="593" r:id="rId28"/>
    <p:sldId id="595" r:id="rId29"/>
  </p:sldIdLst>
  <p:sldSz cx="9144000" cy="6858000" type="screen4x3"/>
  <p:notesSz cx="6858000" cy="9144000"/>
  <p:defaultTextStyle>
    <a:defPPr>
      <a:defRPr lang="en-AU"/>
    </a:defPPr>
    <a:lvl1pPr algn="l"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1pPr>
    <a:lvl2pPr marL="457200" algn="l"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2pPr>
    <a:lvl3pPr marL="914400" algn="l"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3pPr>
    <a:lvl4pPr marL="1371600" algn="l"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4pPr>
    <a:lvl5pPr marL="1828800" algn="l"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5pPr>
    <a:lvl6pPr marL="22860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6pPr>
    <a:lvl7pPr marL="27432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7pPr>
    <a:lvl8pPr marL="32004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8pPr>
    <a:lvl9pPr marL="36576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a:srgbClr val="3366FF"/>
    <a:srgbClr val="FF6600"/>
    <a:srgbClr val="CC0000"/>
    <a:srgbClr val="DC32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966"/>
    <p:restoredTop sz="94082"/>
  </p:normalViewPr>
  <p:slideViewPr>
    <p:cSldViewPr showGuides="1">
      <p:cViewPr varScale="1">
        <p:scale>
          <a:sx n="82" d="100"/>
          <a:sy n="82" d="100"/>
        </p:scale>
        <p:origin x="893" y="28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Mills" userId="5806918b5c99c397" providerId="LiveId" clId="{3BC3375E-0418-4722-8BBF-4F4CDA206413}"/>
    <pc:docChg chg="modSld">
      <pc:chgData name="Paul Mills" userId="5806918b5c99c397" providerId="LiveId" clId="{3BC3375E-0418-4722-8BBF-4F4CDA206413}" dt="2025-10-28T22:24:41.813" v="0" actId="255"/>
      <pc:docMkLst>
        <pc:docMk/>
      </pc:docMkLst>
      <pc:sldChg chg="modSp mod">
        <pc:chgData name="Paul Mills" userId="5806918b5c99c397" providerId="LiveId" clId="{3BC3375E-0418-4722-8BBF-4F4CDA206413}" dt="2025-10-28T22:24:41.813" v="0" actId="255"/>
        <pc:sldMkLst>
          <pc:docMk/>
          <pc:sldMk cId="2878858084" sldId="586"/>
        </pc:sldMkLst>
        <pc:spChg chg="mod">
          <ac:chgData name="Paul Mills" userId="5806918b5c99c397" providerId="LiveId" clId="{3BC3375E-0418-4722-8BBF-4F4CDA206413}" dt="2025-10-28T22:24:41.813" v="0" actId="255"/>
          <ac:spMkLst>
            <pc:docMk/>
            <pc:sldMk cId="2878858084" sldId="586"/>
            <ac:spMk id="3" creationId="{E19D5FA9-DFDD-40A2-8A5B-0AB74A3B734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0"/>
                <a:cs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6A653B8C-2790-DE4E-8B2D-2F2FF15002A0}" type="datetimeFigureOut">
              <a:rPr lang="en-US"/>
              <a:pPr/>
              <a:t>10/29/2025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0"/>
                <a:cs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B6DDCF6-6822-9245-B4D4-799239A58DE3}" type="slidenum">
              <a:rPr lang="en-US"/>
              <a:pPr/>
              <a:t>‹#›</a:t>
            </a:fld>
            <a:endParaRPr lang="en-US"/>
          </a:p>
        </p:txBody>
      </p:sp>
    </p:spTree>
    <p:extLst>
      <p:ext uri="{BB962C8B-B14F-4D97-AF65-F5344CB8AC3E}">
        <p14:creationId xmlns:p14="http://schemas.microsoft.com/office/powerpoint/2010/main" val="2354595579"/>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AU"/>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fld id="{FC5CCB8F-1CDC-E14F-B53B-A5A9E1E6E437}" type="slidenum">
              <a:rPr lang="en-AU"/>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fld id="{832B69BB-D861-0249-A1BD-4861388CAA70}" type="slidenum">
              <a:rPr lang="en-AU"/>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fld id="{1CFDE8D0-6B31-C946-8814-2BEBA956A3EA}" type="slidenum">
              <a:rPr lang="en-AU"/>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fld id="{2EF156F0-1444-6449-BE72-0600644E06E4}" type="slidenum">
              <a:rPr lang="en-AU"/>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AU"/>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fld id="{7F24205D-42C9-CB41-9983-FA599FCDE56E}" type="slidenum">
              <a:rPr lang="en-AU"/>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fld id="{0162B2E3-56FA-014E-8A0A-402A44D5A293}" type="slidenum">
              <a:rPr lang="en-AU"/>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AU"/>
          </a:p>
        </p:txBody>
      </p:sp>
      <p:sp>
        <p:nvSpPr>
          <p:cNvPr id="8" name="Rectangle 5"/>
          <p:cNvSpPr>
            <a:spLocks noGrp="1" noChangeArrowheads="1"/>
          </p:cNvSpPr>
          <p:nvPr>
            <p:ph type="ftr" sz="quarter" idx="11"/>
          </p:nvPr>
        </p:nvSpPr>
        <p:spPr>
          <a:ln/>
        </p:spPr>
        <p:txBody>
          <a:bodyPr/>
          <a:lstStyle>
            <a:lvl1pPr>
              <a:defRPr/>
            </a:lvl1pPr>
          </a:lstStyle>
          <a:p>
            <a:pPr>
              <a:defRPr/>
            </a:pPr>
            <a:endParaRPr lang="en-AU"/>
          </a:p>
        </p:txBody>
      </p:sp>
      <p:sp>
        <p:nvSpPr>
          <p:cNvPr id="9" name="Rectangle 6"/>
          <p:cNvSpPr>
            <a:spLocks noGrp="1" noChangeArrowheads="1"/>
          </p:cNvSpPr>
          <p:nvPr>
            <p:ph type="sldNum" sz="quarter" idx="12"/>
          </p:nvPr>
        </p:nvSpPr>
        <p:spPr>
          <a:ln/>
        </p:spPr>
        <p:txBody>
          <a:bodyPr/>
          <a:lstStyle>
            <a:lvl1pPr>
              <a:defRPr/>
            </a:lvl1pPr>
          </a:lstStyle>
          <a:p>
            <a:fld id="{4C939B0C-451D-4F43-ACB7-B50C41171344}" type="slidenum">
              <a:rPr lang="en-AU"/>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AU"/>
          </a:p>
        </p:txBody>
      </p:sp>
      <p:sp>
        <p:nvSpPr>
          <p:cNvPr id="4" name="Rectangle 5"/>
          <p:cNvSpPr>
            <a:spLocks noGrp="1" noChangeArrowheads="1"/>
          </p:cNvSpPr>
          <p:nvPr>
            <p:ph type="ftr" sz="quarter" idx="11"/>
          </p:nvPr>
        </p:nvSpPr>
        <p:spPr>
          <a:ln/>
        </p:spPr>
        <p:txBody>
          <a:bodyPr/>
          <a:lstStyle>
            <a:lvl1pPr>
              <a:defRPr/>
            </a:lvl1pPr>
          </a:lstStyle>
          <a:p>
            <a:pPr>
              <a:defRPr/>
            </a:pPr>
            <a:endParaRPr lang="en-AU"/>
          </a:p>
        </p:txBody>
      </p:sp>
      <p:sp>
        <p:nvSpPr>
          <p:cNvPr id="5" name="Rectangle 6"/>
          <p:cNvSpPr>
            <a:spLocks noGrp="1" noChangeArrowheads="1"/>
          </p:cNvSpPr>
          <p:nvPr>
            <p:ph type="sldNum" sz="quarter" idx="12"/>
          </p:nvPr>
        </p:nvSpPr>
        <p:spPr>
          <a:ln/>
        </p:spPr>
        <p:txBody>
          <a:bodyPr/>
          <a:lstStyle>
            <a:lvl1pPr>
              <a:defRPr/>
            </a:lvl1pPr>
          </a:lstStyle>
          <a:p>
            <a:fld id="{9C8A2666-9EF3-BB4D-9764-5F40CE80318D}" type="slidenum">
              <a:rPr lang="en-AU"/>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a:p>
        </p:txBody>
      </p:sp>
      <p:sp>
        <p:nvSpPr>
          <p:cNvPr id="3" name="Rectangle 5"/>
          <p:cNvSpPr>
            <a:spLocks noGrp="1" noChangeArrowheads="1"/>
          </p:cNvSpPr>
          <p:nvPr>
            <p:ph type="ftr" sz="quarter" idx="11"/>
          </p:nvPr>
        </p:nvSpPr>
        <p:spPr>
          <a:ln/>
        </p:spPr>
        <p:txBody>
          <a:bodyPr/>
          <a:lstStyle>
            <a:lvl1pPr>
              <a:defRPr/>
            </a:lvl1pPr>
          </a:lstStyle>
          <a:p>
            <a:pPr>
              <a:defRPr/>
            </a:pPr>
            <a:endParaRPr lang="en-AU"/>
          </a:p>
        </p:txBody>
      </p:sp>
      <p:sp>
        <p:nvSpPr>
          <p:cNvPr id="4" name="Rectangle 6"/>
          <p:cNvSpPr>
            <a:spLocks noGrp="1" noChangeArrowheads="1"/>
          </p:cNvSpPr>
          <p:nvPr>
            <p:ph type="sldNum" sz="quarter" idx="12"/>
          </p:nvPr>
        </p:nvSpPr>
        <p:spPr>
          <a:ln/>
        </p:spPr>
        <p:txBody>
          <a:bodyPr/>
          <a:lstStyle>
            <a:lvl1pPr>
              <a:defRPr/>
            </a:lvl1pPr>
          </a:lstStyle>
          <a:p>
            <a:fld id="{3A980240-C5F9-D349-8FEB-F1DF1E556C58}" type="slidenum">
              <a:rPr lang="en-AU"/>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fld id="{CA2A42CF-7C58-7745-90F3-2A0445781779}" type="slidenum">
              <a:rPr lang="en-AU"/>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fld id="{4025B7CA-B79D-8644-A795-7BBA1AD24317}" type="slidenum">
              <a:rPr lang="en-AU"/>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AU"/>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400">
                <a:latin typeface="Arial" charset="0"/>
                <a:ea typeface="ＭＳ Ｐゴシック" charset="0"/>
                <a:cs typeface="Arial" charset="0"/>
              </a:defRPr>
            </a:lvl1pPr>
          </a:lstStyle>
          <a:p>
            <a:pPr>
              <a:defRPr/>
            </a:pPr>
            <a:endParaRPr lang="en-A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charset="0"/>
                <a:cs typeface="Arial" charset="0"/>
              </a:defRPr>
            </a:lvl1pPr>
          </a:lstStyle>
          <a:p>
            <a:pPr>
              <a:defRPr/>
            </a:pPr>
            <a:endParaRPr lang="en-A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400"/>
            </a:lvl1pPr>
          </a:lstStyle>
          <a:p>
            <a:fld id="{ADDB6F97-64B2-624D-9BA1-5954900D34BE}" type="slidenum">
              <a:rPr lang="en-AU"/>
              <a:pPr/>
              <a:t>‹#›</a:t>
            </a:fld>
            <a:endParaRPr lang="en-A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Arial"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Arial"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Arial"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Arial" charset="0"/>
        </a:defRPr>
      </a:lvl5pPr>
      <a:lvl6pPr marL="457200" algn="ctr" rtl="0" fontAlgn="base">
        <a:spcBef>
          <a:spcPct val="0"/>
        </a:spcBef>
        <a:spcAft>
          <a:spcPct val="0"/>
        </a:spcAft>
        <a:defRPr sz="4400">
          <a:solidFill>
            <a:schemeClr val="tx2"/>
          </a:solidFill>
          <a:latin typeface="Arial" charset="0"/>
          <a:ea typeface="ＭＳ Ｐゴシック" charset="0"/>
          <a:cs typeface="Arial" charset="0"/>
        </a:defRPr>
      </a:lvl6pPr>
      <a:lvl7pPr marL="914400" algn="ctr" rtl="0" fontAlgn="base">
        <a:spcBef>
          <a:spcPct val="0"/>
        </a:spcBef>
        <a:spcAft>
          <a:spcPct val="0"/>
        </a:spcAft>
        <a:defRPr sz="4400">
          <a:solidFill>
            <a:schemeClr val="tx2"/>
          </a:solidFill>
          <a:latin typeface="Arial" charset="0"/>
          <a:ea typeface="ＭＳ Ｐゴシック" charset="0"/>
          <a:cs typeface="Arial" charset="0"/>
        </a:defRPr>
      </a:lvl7pPr>
      <a:lvl8pPr marL="1371600" algn="ctr" rtl="0" fontAlgn="base">
        <a:spcBef>
          <a:spcPct val="0"/>
        </a:spcBef>
        <a:spcAft>
          <a:spcPct val="0"/>
        </a:spcAft>
        <a:defRPr sz="4400">
          <a:solidFill>
            <a:schemeClr val="tx2"/>
          </a:solidFill>
          <a:latin typeface="Arial" charset="0"/>
          <a:ea typeface="ＭＳ Ｐゴシック" charset="0"/>
          <a:cs typeface="Arial" charset="0"/>
        </a:defRPr>
      </a:lvl8pPr>
      <a:lvl9pPr marL="1828800" algn="ctr" rtl="0" fontAlgn="base">
        <a:spcBef>
          <a:spcPct val="0"/>
        </a:spcBef>
        <a:spcAft>
          <a:spcPct val="0"/>
        </a:spcAft>
        <a:defRPr sz="4400">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ianfreckelton.com.au/" TargetMode="Externa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 Id="rId5" Type="http://schemas.openxmlformats.org/officeDocument/2006/relationships/image" Target="../media/image17.jpeg"/><Relationship Id="rId4" Type="http://schemas.openxmlformats.org/officeDocument/2006/relationships/image" Target="../media/image16.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 Id="rId5" Type="http://schemas.openxmlformats.org/officeDocument/2006/relationships/image" Target="../media/image6.jpeg"/><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345" name="Rectangle 14344">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0" name="Rectangle 2"/>
          <p:cNvSpPr>
            <a:spLocks noGrp="1" noChangeArrowheads="1"/>
          </p:cNvSpPr>
          <p:nvPr>
            <p:ph type="ctrTitle"/>
          </p:nvPr>
        </p:nvSpPr>
        <p:spPr>
          <a:xfrm>
            <a:off x="948531" y="216408"/>
            <a:ext cx="7650980" cy="1783080"/>
          </a:xfrm>
        </p:spPr>
        <p:txBody>
          <a:bodyPr vert="horz" lIns="91440" tIns="45720" rIns="91440" bIns="45720" rtlCol="0" anchor="b">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eaLnBrk="1" hangingPunct="1">
              <a:lnSpc>
                <a:spcPct val="90000"/>
              </a:lnSpc>
              <a:defRPr/>
            </a:pPr>
            <a:r>
              <a:rPr lang="en-US" sz="4000" b="1" kern="1200" dirty="0">
                <a:solidFill>
                  <a:srgbClr val="FF0000"/>
                </a:solidFill>
              </a:rPr>
              <a:t>Predation of Doctors by Doctors: Harassment and Sexual Assault in the Workplace</a:t>
            </a:r>
            <a:br>
              <a:rPr lang="en-US" sz="2600" b="1" kern="1200" dirty="0">
                <a:ln w="11430"/>
                <a:solidFill>
                  <a:schemeClr val="tx1"/>
                </a:solidFill>
                <a:effectLst>
                  <a:outerShdw blurRad="50800" dist="39000" dir="5460000" algn="tl">
                    <a:srgbClr val="000000">
                      <a:alpha val="38000"/>
                    </a:srgbClr>
                  </a:outerShdw>
                </a:effectLst>
              </a:rPr>
            </a:br>
            <a:endParaRPr lang="en-US" sz="2600" b="1" kern="1200" dirty="0">
              <a:ln w="11430"/>
              <a:solidFill>
                <a:schemeClr val="tx1"/>
              </a:solidFill>
              <a:effectLst>
                <a:outerShdw blurRad="50800" dist="39000" dir="5460000" algn="tl">
                  <a:srgbClr val="000000">
                    <a:alpha val="38000"/>
                  </a:srgbClr>
                </a:outerShdw>
              </a:effectLst>
            </a:endParaRPr>
          </a:p>
        </p:txBody>
      </p:sp>
      <p:sp>
        <p:nvSpPr>
          <p:cNvPr id="14347"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214" y="2395728"/>
            <a:ext cx="3182691" cy="18288"/>
          </a:xfrm>
          <a:custGeom>
            <a:avLst/>
            <a:gdLst>
              <a:gd name="connsiteX0" fmla="*/ 0 w 3182691"/>
              <a:gd name="connsiteY0" fmla="*/ 0 h 18288"/>
              <a:gd name="connsiteX1" fmla="*/ 636538 w 3182691"/>
              <a:gd name="connsiteY1" fmla="*/ 0 h 18288"/>
              <a:gd name="connsiteX2" fmla="*/ 1273076 w 3182691"/>
              <a:gd name="connsiteY2" fmla="*/ 0 h 18288"/>
              <a:gd name="connsiteX3" fmla="*/ 1909615 w 3182691"/>
              <a:gd name="connsiteY3" fmla="*/ 0 h 18288"/>
              <a:gd name="connsiteX4" fmla="*/ 2482499 w 3182691"/>
              <a:gd name="connsiteY4" fmla="*/ 0 h 18288"/>
              <a:gd name="connsiteX5" fmla="*/ 3182691 w 3182691"/>
              <a:gd name="connsiteY5" fmla="*/ 0 h 18288"/>
              <a:gd name="connsiteX6" fmla="*/ 3182691 w 3182691"/>
              <a:gd name="connsiteY6" fmla="*/ 18288 h 18288"/>
              <a:gd name="connsiteX7" fmla="*/ 2609807 w 3182691"/>
              <a:gd name="connsiteY7" fmla="*/ 18288 h 18288"/>
              <a:gd name="connsiteX8" fmla="*/ 2068749 w 3182691"/>
              <a:gd name="connsiteY8" fmla="*/ 18288 h 18288"/>
              <a:gd name="connsiteX9" fmla="*/ 1432211 w 3182691"/>
              <a:gd name="connsiteY9" fmla="*/ 18288 h 18288"/>
              <a:gd name="connsiteX10" fmla="*/ 859327 w 3182691"/>
              <a:gd name="connsiteY10" fmla="*/ 18288 h 18288"/>
              <a:gd name="connsiteX11" fmla="*/ 0 w 3182691"/>
              <a:gd name="connsiteY11" fmla="*/ 18288 h 18288"/>
              <a:gd name="connsiteX12" fmla="*/ 0 w 3182691"/>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82691" h="18288" fill="none" extrusionOk="0">
                <a:moveTo>
                  <a:pt x="0" y="0"/>
                </a:moveTo>
                <a:cubicBezTo>
                  <a:pt x="253588" y="25878"/>
                  <a:pt x="409323" y="-5359"/>
                  <a:pt x="636538" y="0"/>
                </a:cubicBezTo>
                <a:cubicBezTo>
                  <a:pt x="863753" y="5359"/>
                  <a:pt x="1013406" y="3458"/>
                  <a:pt x="1273076" y="0"/>
                </a:cubicBezTo>
                <a:cubicBezTo>
                  <a:pt x="1532746" y="-3458"/>
                  <a:pt x="1697408" y="-16840"/>
                  <a:pt x="1909615" y="0"/>
                </a:cubicBezTo>
                <a:cubicBezTo>
                  <a:pt x="2121822" y="16840"/>
                  <a:pt x="2213494" y="-18555"/>
                  <a:pt x="2482499" y="0"/>
                </a:cubicBezTo>
                <a:cubicBezTo>
                  <a:pt x="2751504" y="18555"/>
                  <a:pt x="3004132" y="-28750"/>
                  <a:pt x="3182691" y="0"/>
                </a:cubicBezTo>
                <a:cubicBezTo>
                  <a:pt x="3183133" y="4516"/>
                  <a:pt x="3181864" y="12266"/>
                  <a:pt x="3182691" y="18288"/>
                </a:cubicBezTo>
                <a:cubicBezTo>
                  <a:pt x="2947041" y="16687"/>
                  <a:pt x="2875741" y="22937"/>
                  <a:pt x="2609807" y="18288"/>
                </a:cubicBezTo>
                <a:cubicBezTo>
                  <a:pt x="2343873" y="13639"/>
                  <a:pt x="2331203" y="31729"/>
                  <a:pt x="2068749" y="18288"/>
                </a:cubicBezTo>
                <a:cubicBezTo>
                  <a:pt x="1806295" y="4847"/>
                  <a:pt x="1713773" y="47088"/>
                  <a:pt x="1432211" y="18288"/>
                </a:cubicBezTo>
                <a:cubicBezTo>
                  <a:pt x="1150649" y="-10512"/>
                  <a:pt x="982765" y="3747"/>
                  <a:pt x="859327" y="18288"/>
                </a:cubicBezTo>
                <a:cubicBezTo>
                  <a:pt x="735889" y="32829"/>
                  <a:pt x="254183" y="35231"/>
                  <a:pt x="0" y="18288"/>
                </a:cubicBezTo>
                <a:cubicBezTo>
                  <a:pt x="-306" y="11477"/>
                  <a:pt x="485" y="4355"/>
                  <a:pt x="0" y="0"/>
                </a:cubicBezTo>
                <a:close/>
              </a:path>
              <a:path w="3182691" h="18288" stroke="0" extrusionOk="0">
                <a:moveTo>
                  <a:pt x="0" y="0"/>
                </a:moveTo>
                <a:cubicBezTo>
                  <a:pt x="247695" y="-19360"/>
                  <a:pt x="392581" y="-28596"/>
                  <a:pt x="572884" y="0"/>
                </a:cubicBezTo>
                <a:cubicBezTo>
                  <a:pt x="753187" y="28596"/>
                  <a:pt x="922042" y="4121"/>
                  <a:pt x="1113942" y="0"/>
                </a:cubicBezTo>
                <a:cubicBezTo>
                  <a:pt x="1305842" y="-4121"/>
                  <a:pt x="1501806" y="28092"/>
                  <a:pt x="1686826" y="0"/>
                </a:cubicBezTo>
                <a:cubicBezTo>
                  <a:pt x="1871846" y="-28092"/>
                  <a:pt x="2170181" y="-20672"/>
                  <a:pt x="2323364" y="0"/>
                </a:cubicBezTo>
                <a:cubicBezTo>
                  <a:pt x="2476547" y="20672"/>
                  <a:pt x="2919163" y="6097"/>
                  <a:pt x="3182691" y="0"/>
                </a:cubicBezTo>
                <a:cubicBezTo>
                  <a:pt x="3183268" y="4624"/>
                  <a:pt x="3183510" y="11191"/>
                  <a:pt x="3182691" y="18288"/>
                </a:cubicBezTo>
                <a:cubicBezTo>
                  <a:pt x="3026064" y="-10849"/>
                  <a:pt x="2775005" y="23067"/>
                  <a:pt x="2546153" y="18288"/>
                </a:cubicBezTo>
                <a:cubicBezTo>
                  <a:pt x="2317301" y="13509"/>
                  <a:pt x="2164351" y="-9884"/>
                  <a:pt x="1845961" y="18288"/>
                </a:cubicBezTo>
                <a:cubicBezTo>
                  <a:pt x="1527571" y="46460"/>
                  <a:pt x="1455006" y="5824"/>
                  <a:pt x="1304903" y="18288"/>
                </a:cubicBezTo>
                <a:cubicBezTo>
                  <a:pt x="1154800" y="30752"/>
                  <a:pt x="942107" y="-12056"/>
                  <a:pt x="604711" y="18288"/>
                </a:cubicBezTo>
                <a:cubicBezTo>
                  <a:pt x="267315" y="48632"/>
                  <a:pt x="141927" y="-8395"/>
                  <a:pt x="0" y="18288"/>
                </a:cubicBezTo>
                <a:cubicBezTo>
                  <a:pt x="-171" y="12755"/>
                  <a:pt x="-690" y="793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1" name="Rectangle 3"/>
          <p:cNvSpPr>
            <a:spLocks noGrp="1" noChangeArrowheads="1"/>
          </p:cNvSpPr>
          <p:nvPr>
            <p:ph type="subTitle" idx="1"/>
          </p:nvPr>
        </p:nvSpPr>
        <p:spPr>
          <a:xfrm>
            <a:off x="480060" y="2706624"/>
            <a:ext cx="5170932" cy="3483864"/>
          </a:xfrm>
        </p:spPr>
        <p:txBody>
          <a:bodyPr vert="horz" lIns="91440" tIns="45720" rIns="91440" bIns="45720" rtlCol="0">
            <a:normAutofit/>
          </a:bodyPr>
          <a:lstStyle/>
          <a:p>
            <a:pPr eaLnBrk="1" hangingPunct="1">
              <a:lnSpc>
                <a:spcPct val="90000"/>
              </a:lnSpc>
            </a:pPr>
            <a:r>
              <a:rPr lang="en-US" sz="2800" b="1" kern="1200" dirty="0">
                <a:solidFill>
                  <a:srgbClr val="0070C0"/>
                </a:solidFill>
              </a:rPr>
              <a:t>Ian Freckelton AO KC</a:t>
            </a:r>
          </a:p>
          <a:p>
            <a:pPr algn="l" eaLnBrk="1" hangingPunct="1">
              <a:lnSpc>
                <a:spcPct val="90000"/>
              </a:lnSpc>
            </a:pPr>
            <a:r>
              <a:rPr lang="en-US" sz="1900" b="1" kern="1200" dirty="0"/>
              <a:t>Barrister, Castan Chambers, Melbourne;</a:t>
            </a:r>
          </a:p>
          <a:p>
            <a:pPr algn="l" eaLnBrk="1" hangingPunct="1">
              <a:lnSpc>
                <a:spcPct val="90000"/>
              </a:lnSpc>
            </a:pPr>
            <a:r>
              <a:rPr lang="en-US" sz="1900" b="1" kern="1200" dirty="0"/>
              <a:t>Judge, Supreme Court of Nauru, </a:t>
            </a:r>
          </a:p>
          <a:p>
            <a:pPr algn="l" eaLnBrk="1" hangingPunct="1">
              <a:lnSpc>
                <a:spcPct val="90000"/>
              </a:lnSpc>
            </a:pPr>
            <a:r>
              <a:rPr lang="en-US" sz="1900" b="1" kern="1200" dirty="0"/>
              <a:t>Professor of Law &amp; Professorial Fellow in Psychiatry, University of Melbourne;</a:t>
            </a:r>
          </a:p>
          <a:p>
            <a:pPr algn="l" eaLnBrk="1" hangingPunct="1">
              <a:lnSpc>
                <a:spcPct val="90000"/>
              </a:lnSpc>
            </a:pPr>
            <a:r>
              <a:rPr lang="en-US" sz="1900" b="1" kern="1200" dirty="0"/>
              <a:t>Honorary Professor of Forensic Medicine, </a:t>
            </a:r>
          </a:p>
          <a:p>
            <a:pPr algn="l" eaLnBrk="1" hangingPunct="1">
              <a:lnSpc>
                <a:spcPct val="90000"/>
              </a:lnSpc>
            </a:pPr>
            <a:r>
              <a:rPr lang="en-US" sz="1900" b="1" kern="1200" dirty="0"/>
              <a:t>Monash University</a:t>
            </a:r>
          </a:p>
          <a:p>
            <a:pPr algn="l" eaLnBrk="1" hangingPunct="1">
              <a:lnSpc>
                <a:spcPct val="90000"/>
              </a:lnSpc>
            </a:pPr>
            <a:endParaRPr lang="en-US" sz="1900" b="1" kern="1200" dirty="0"/>
          </a:p>
          <a:p>
            <a:pPr algn="l" eaLnBrk="1" hangingPunct="1">
              <a:lnSpc>
                <a:spcPct val="90000"/>
              </a:lnSpc>
            </a:pPr>
            <a:r>
              <a:rPr lang="en-US" sz="1400" b="1" kern="1200" dirty="0">
                <a:hlinkClick r:id="rId2"/>
              </a:rPr>
              <a:t>https://ianfreckelton.com.au</a:t>
            </a:r>
            <a:endParaRPr lang="en-US" sz="1400" b="1" kern="1200" dirty="0"/>
          </a:p>
          <a:p>
            <a:pPr algn="l" eaLnBrk="1" hangingPunct="1">
              <a:lnSpc>
                <a:spcPct val="90000"/>
              </a:lnSpc>
            </a:pPr>
            <a:endParaRPr lang="en-US" sz="1400" b="1" kern="1200" dirty="0"/>
          </a:p>
          <a:p>
            <a:pPr algn="l" eaLnBrk="1" hangingPunct="1">
              <a:lnSpc>
                <a:spcPct val="90000"/>
              </a:lnSpc>
            </a:pPr>
            <a:r>
              <a:rPr lang="en-US" sz="1400" b="1" kern="1200" dirty="0" err="1"/>
              <a:t>I.Freckelton@vicbar.com.au</a:t>
            </a:r>
            <a:endParaRPr lang="en-US" sz="1400" b="1" kern="1200" dirty="0"/>
          </a:p>
          <a:p>
            <a:pPr indent="-228600" algn="l" eaLnBrk="1" hangingPunct="1">
              <a:lnSpc>
                <a:spcPct val="90000"/>
              </a:lnSpc>
              <a:buFont typeface="Arial" panose="020B0604020202020204" pitchFamily="34" charset="0"/>
              <a:buChar char="•"/>
            </a:pPr>
            <a:endParaRPr lang="en-US" sz="1900" kern="1200" dirty="0"/>
          </a:p>
        </p:txBody>
      </p:sp>
      <p:pic>
        <p:nvPicPr>
          <p:cNvPr id="7" name="Picture 6">
            <a:extLst>
              <a:ext uri="{FF2B5EF4-FFF2-40B4-BE49-F238E27FC236}">
                <a16:creationId xmlns:a16="http://schemas.microsoft.com/office/drawing/2014/main" id="{4D123EDF-E254-151C-E63F-69F0A043A9D8}"/>
              </a:ext>
            </a:extLst>
          </p:cNvPr>
          <p:cNvPicPr>
            <a:picLocks noChangeAspect="1"/>
          </p:cNvPicPr>
          <p:nvPr/>
        </p:nvPicPr>
        <p:blipFill>
          <a:blip r:embed="rId3"/>
          <a:stretch>
            <a:fillRect/>
          </a:stretch>
        </p:blipFill>
        <p:spPr>
          <a:xfrm>
            <a:off x="5796136" y="1772816"/>
            <a:ext cx="3010662" cy="2003458"/>
          </a:xfrm>
          <a:prstGeom prst="rect">
            <a:avLst/>
          </a:prstGeom>
        </p:spPr>
      </p:pic>
      <p:pic>
        <p:nvPicPr>
          <p:cNvPr id="6" name="Picture 5">
            <a:extLst>
              <a:ext uri="{FF2B5EF4-FFF2-40B4-BE49-F238E27FC236}">
                <a16:creationId xmlns:a16="http://schemas.microsoft.com/office/drawing/2014/main" id="{B815A37C-0E79-B8C9-AF4C-011CA27C7EC2}"/>
              </a:ext>
            </a:extLst>
          </p:cNvPr>
          <p:cNvPicPr>
            <a:picLocks noChangeAspect="1"/>
          </p:cNvPicPr>
          <p:nvPr/>
        </p:nvPicPr>
        <p:blipFill>
          <a:blip r:embed="rId4"/>
          <a:stretch>
            <a:fillRect/>
          </a:stretch>
        </p:blipFill>
        <p:spPr>
          <a:xfrm>
            <a:off x="5897880" y="4584589"/>
            <a:ext cx="2996946" cy="1165479"/>
          </a:xfrm>
          <a:prstGeom prst="rect">
            <a:avLst/>
          </a:prstGeom>
        </p:spPr>
      </p:pic>
      <p:sp>
        <p:nvSpPr>
          <p:cNvPr id="14339" name="AutoShape 21" descr="Z"/>
          <p:cNvSpPr>
            <a:spLocks noChangeAspect="1" noChangeArrowheads="1"/>
          </p:cNvSpPr>
          <p:nvPr/>
        </p:nvSpPr>
        <p:spPr bwMode="auto">
          <a:xfrm>
            <a:off x="4095750" y="2667000"/>
            <a:ext cx="952500" cy="1524000"/>
          </a:xfrm>
          <a:prstGeom prst="rect">
            <a:avLst/>
          </a:prstGeom>
          <a:noFill/>
          <a:ln w="9525">
            <a:noFill/>
            <a:miter lim="800000"/>
            <a:headEnd/>
            <a:tailEnd/>
          </a:ln>
        </p:spPr>
        <p:txBody>
          <a:bodyPr>
            <a:prstTxWarp prst="textNoShape">
              <a:avLst/>
            </a:prstTxWarp>
          </a:bodyPr>
          <a:lstStyle/>
          <a:p>
            <a:endParaRPr lang="en-US">
              <a:ea typeface="Arial" pitchFamily="-65" charset="0"/>
              <a:cs typeface="Arial" pitchFamily="-65" charset="0"/>
            </a:endParaRPr>
          </a:p>
        </p:txBody>
      </p:sp>
      <p:sp>
        <p:nvSpPr>
          <p:cNvPr id="14340" name="AutoShape 23" descr="Z"/>
          <p:cNvSpPr>
            <a:spLocks noChangeAspect="1" noChangeArrowheads="1"/>
          </p:cNvSpPr>
          <p:nvPr/>
        </p:nvSpPr>
        <p:spPr bwMode="auto">
          <a:xfrm>
            <a:off x="4095750" y="2667000"/>
            <a:ext cx="952500" cy="1524000"/>
          </a:xfrm>
          <a:prstGeom prst="rect">
            <a:avLst/>
          </a:prstGeom>
          <a:noFill/>
          <a:ln w="9525">
            <a:noFill/>
            <a:miter lim="800000"/>
            <a:headEnd/>
            <a:tailEnd/>
          </a:ln>
        </p:spPr>
        <p:txBody>
          <a:bodyPr>
            <a:prstTxWarp prst="textNoShape">
              <a:avLst/>
            </a:prstTxWarp>
          </a:bodyPr>
          <a:lstStyle/>
          <a:p>
            <a:endParaRPr lang="en-US">
              <a:ea typeface="Arial" pitchFamily="-65" charset="0"/>
              <a:cs typeface="Arial" pitchFamily="-65" charset="0"/>
            </a:endParaRPr>
          </a:p>
        </p:txBody>
      </p:sp>
      <p:sp>
        <p:nvSpPr>
          <p:cNvPr id="11" name="TextBox 10">
            <a:extLst>
              <a:ext uri="{FF2B5EF4-FFF2-40B4-BE49-F238E27FC236}">
                <a16:creationId xmlns:a16="http://schemas.microsoft.com/office/drawing/2014/main" id="{41934760-E423-1620-E45F-C423E61E9852}"/>
              </a:ext>
            </a:extLst>
          </p:cNvPr>
          <p:cNvSpPr txBox="1"/>
          <p:nvPr/>
        </p:nvSpPr>
        <p:spPr>
          <a:xfrm>
            <a:off x="515338" y="6137265"/>
            <a:ext cx="7243146" cy="646331"/>
          </a:xfrm>
          <a:prstGeom prst="rect">
            <a:avLst/>
          </a:prstGeom>
          <a:noFill/>
        </p:spPr>
        <p:txBody>
          <a:bodyPr wrap="square" rtlCol="0">
            <a:spAutoFit/>
          </a:bodyPr>
          <a:lstStyle/>
          <a:p>
            <a:r>
              <a:rPr lang="en-US" b="1" dirty="0">
                <a:solidFill>
                  <a:srgbClr val="0070C0"/>
                </a:solidFill>
              </a:rPr>
              <a:t>See L Stone et al (eds), </a:t>
            </a:r>
            <a:r>
              <a:rPr lang="en-US" b="1" i="1" dirty="0">
                <a:solidFill>
                  <a:srgbClr val="0070C0"/>
                </a:solidFill>
              </a:rPr>
              <a:t>Sexual Harassment Between Doctors </a:t>
            </a:r>
            <a:r>
              <a:rPr lang="en-US" b="1" dirty="0">
                <a:solidFill>
                  <a:srgbClr val="0070C0"/>
                </a:solidFill>
              </a:rPr>
              <a:t>(Cambridge Uni Press, open access, 2025, in press)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AF6CB648-9554-488A-B457-99CAAD1DA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erson in front of a computer screen&#10;&#10;AI-generated content may be incorrect.">
            <a:extLst>
              <a:ext uri="{FF2B5EF4-FFF2-40B4-BE49-F238E27FC236}">
                <a16:creationId xmlns:a16="http://schemas.microsoft.com/office/drawing/2014/main" id="{8484F2CD-1097-A567-9ED1-675433FB0215}"/>
              </a:ext>
            </a:extLst>
          </p:cNvPr>
          <p:cNvPicPr>
            <a:picLocks noChangeAspect="1"/>
          </p:cNvPicPr>
          <p:nvPr/>
        </p:nvPicPr>
        <p:blipFill>
          <a:blip r:embed="rId2"/>
          <a:srcRect l="6660" r="40843" b="2"/>
          <a:stretch>
            <a:fillRect/>
          </a:stretch>
        </p:blipFill>
        <p:spPr>
          <a:xfrm>
            <a:off x="5724128" y="1714500"/>
            <a:ext cx="3419872" cy="3946748"/>
          </a:xfrm>
          <a:prstGeom prst="rect">
            <a:avLst/>
          </a:prstGeom>
        </p:spPr>
      </p:pic>
      <p:sp useBgFill="1">
        <p:nvSpPr>
          <p:cNvPr id="11" name="Rectangle 10">
            <a:extLst>
              <a:ext uri="{FF2B5EF4-FFF2-40B4-BE49-F238E27FC236}">
                <a16:creationId xmlns:a16="http://schemas.microsoft.com/office/drawing/2014/main" id="{E1ED8A68-A582-AC62-104E-E319E9DB34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1729117"/>
          </a:xfrm>
          <a:prstGeom prst="rect">
            <a:avLst/>
          </a:prstGeom>
          <a:ln>
            <a:noFill/>
          </a:ln>
          <a:effectLst>
            <a:outerShdw blurRad="368300" dist="101600" dir="5460000" sx="90000" sy="90000" algn="t"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32D680-B936-AE15-DC8F-90E7B3232BE6}"/>
              </a:ext>
            </a:extLst>
          </p:cNvPr>
          <p:cNvSpPr>
            <a:spLocks noGrp="1"/>
          </p:cNvSpPr>
          <p:nvPr>
            <p:ph type="title"/>
          </p:nvPr>
        </p:nvSpPr>
        <p:spPr>
          <a:xfrm>
            <a:off x="571350" y="250409"/>
            <a:ext cx="7667214" cy="802327"/>
          </a:xfrm>
        </p:spPr>
        <p:txBody>
          <a:bodyPr>
            <a:normAutofit/>
          </a:bodyPr>
          <a:lstStyle/>
          <a:p>
            <a:r>
              <a:rPr lang="en-US" sz="3500" b="1" dirty="0">
                <a:solidFill>
                  <a:srgbClr val="FF0000"/>
                </a:solidFill>
              </a:rPr>
              <a:t>Conduct of Dr Xenos</a:t>
            </a:r>
          </a:p>
        </p:txBody>
      </p:sp>
      <p:sp>
        <p:nvSpPr>
          <p:cNvPr id="3" name="Content Placeholder 2">
            <a:extLst>
              <a:ext uri="{FF2B5EF4-FFF2-40B4-BE49-F238E27FC236}">
                <a16:creationId xmlns:a16="http://schemas.microsoft.com/office/drawing/2014/main" id="{4F12CF49-6BAF-18DA-5B63-14C526AF6A5D}"/>
              </a:ext>
            </a:extLst>
          </p:cNvPr>
          <p:cNvSpPr>
            <a:spLocks noGrp="1"/>
          </p:cNvSpPr>
          <p:nvPr>
            <p:ph idx="1"/>
          </p:nvPr>
        </p:nvSpPr>
        <p:spPr>
          <a:xfrm>
            <a:off x="251520" y="1412776"/>
            <a:ext cx="4834829" cy="5068869"/>
          </a:xfrm>
        </p:spPr>
        <p:txBody>
          <a:bodyPr anchor="ctr">
            <a:noAutofit/>
          </a:bodyPr>
          <a:lstStyle/>
          <a:p>
            <a:r>
              <a:rPr lang="en-US" sz="2400" dirty="0"/>
              <a:t>At early evening meeting, Dr T said Dr X engaged in a series of unwanted acts: kissed her on lips, placed hand on her breast, pinned her to the desk, removed his penis and made explicit sexual proposition</a:t>
            </a:r>
          </a:p>
          <a:p>
            <a:r>
              <a:rPr lang="en-US" sz="2400" dirty="0"/>
              <a:t>Dr T initially decided not to lodge formal complaint – Dr X was involved in her training assessment and she did not want to be seen as a troublemaker</a:t>
            </a:r>
          </a:p>
          <a:p>
            <a:r>
              <a:rPr lang="en-US" sz="2400" dirty="0"/>
              <a:t>Dr T confronted Dr X and was told to “move on”</a:t>
            </a:r>
          </a:p>
        </p:txBody>
      </p:sp>
    </p:spTree>
    <p:extLst>
      <p:ext uri="{BB962C8B-B14F-4D97-AF65-F5344CB8AC3E}">
        <p14:creationId xmlns:p14="http://schemas.microsoft.com/office/powerpoint/2010/main" val="3242318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9D3C8-6A69-3250-1109-B6E4915DC15B}"/>
              </a:ext>
            </a:extLst>
          </p:cNvPr>
          <p:cNvSpPr>
            <a:spLocks noGrp="1"/>
          </p:cNvSpPr>
          <p:nvPr>
            <p:ph type="title"/>
          </p:nvPr>
        </p:nvSpPr>
        <p:spPr>
          <a:xfrm>
            <a:off x="432829" y="430920"/>
            <a:ext cx="8229600" cy="1143000"/>
          </a:xfrm>
        </p:spPr>
        <p:txBody>
          <a:bodyPr/>
          <a:lstStyle/>
          <a:p>
            <a:r>
              <a:rPr lang="en-GB" b="1" i="1" dirty="0">
                <a:solidFill>
                  <a:srgbClr val="FF0000"/>
                </a:solidFill>
              </a:rPr>
              <a:t>Tan v Xenos (No 3) [2008] VCAT 584</a:t>
            </a:r>
            <a:br>
              <a:rPr lang="en-GB" dirty="0"/>
            </a:br>
            <a:endParaRPr lang="en-US" b="1" dirty="0">
              <a:solidFill>
                <a:srgbClr val="FF0000"/>
              </a:solidFill>
            </a:endParaRPr>
          </a:p>
        </p:txBody>
      </p:sp>
      <p:sp>
        <p:nvSpPr>
          <p:cNvPr id="3" name="Content Placeholder 2">
            <a:extLst>
              <a:ext uri="{FF2B5EF4-FFF2-40B4-BE49-F238E27FC236}">
                <a16:creationId xmlns:a16="http://schemas.microsoft.com/office/drawing/2014/main" id="{5B37B1FE-2A78-60DD-B01B-B0E1E0C11E38}"/>
              </a:ext>
            </a:extLst>
          </p:cNvPr>
          <p:cNvSpPr>
            <a:spLocks noGrp="1"/>
          </p:cNvSpPr>
          <p:nvPr>
            <p:ph idx="1"/>
          </p:nvPr>
        </p:nvSpPr>
        <p:spPr>
          <a:xfrm>
            <a:off x="0" y="1600200"/>
            <a:ext cx="9144000" cy="4525963"/>
          </a:xfrm>
        </p:spPr>
        <p:txBody>
          <a:bodyPr/>
          <a:lstStyle/>
          <a:p>
            <a:r>
              <a:rPr lang="en-US" dirty="0"/>
              <a:t>Dr T took action in VCAT alleging sexual harassment in the course of employment, at first only seeking an apology</a:t>
            </a:r>
          </a:p>
          <a:p>
            <a:r>
              <a:rPr lang="en-US" dirty="0"/>
              <a:t>Dr T was extensively cross-examined and was unable to give evidence about physical characteristics of Dr X’s penis</a:t>
            </a:r>
          </a:p>
          <a:p>
            <a:r>
              <a:rPr lang="en-US" dirty="0"/>
              <a:t>Dr X called extensive good character evidence</a:t>
            </a:r>
          </a:p>
          <a:p>
            <a:r>
              <a:rPr lang="en-US" dirty="0"/>
              <a:t>Judge Harbison found Dr T and Dr X to present impressively, although no corroboration to her allegations</a:t>
            </a:r>
          </a:p>
        </p:txBody>
      </p:sp>
    </p:spTree>
    <p:extLst>
      <p:ext uri="{BB962C8B-B14F-4D97-AF65-F5344CB8AC3E}">
        <p14:creationId xmlns:p14="http://schemas.microsoft.com/office/powerpoint/2010/main" val="1323317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B979F-55CB-75CF-0E62-23AA65FA37AF}"/>
              </a:ext>
            </a:extLst>
          </p:cNvPr>
          <p:cNvSpPr>
            <a:spLocks noGrp="1"/>
          </p:cNvSpPr>
          <p:nvPr>
            <p:ph type="title"/>
          </p:nvPr>
        </p:nvSpPr>
        <p:spPr/>
        <p:txBody>
          <a:bodyPr/>
          <a:lstStyle/>
          <a:p>
            <a:r>
              <a:rPr lang="en-GB" b="1" i="1" dirty="0">
                <a:solidFill>
                  <a:srgbClr val="FF0000"/>
                </a:solidFill>
              </a:rPr>
              <a:t>Tan v Xenos (No 3) </a:t>
            </a:r>
            <a:r>
              <a:rPr lang="en-GB" b="1" dirty="0">
                <a:solidFill>
                  <a:srgbClr val="FF0000"/>
                </a:solidFill>
              </a:rPr>
              <a:t>[2008] VCAT 584, Judge Harbison</a:t>
            </a:r>
            <a:endParaRPr lang="en-US" dirty="0"/>
          </a:p>
        </p:txBody>
      </p:sp>
      <p:sp>
        <p:nvSpPr>
          <p:cNvPr id="3" name="Content Placeholder 2">
            <a:extLst>
              <a:ext uri="{FF2B5EF4-FFF2-40B4-BE49-F238E27FC236}">
                <a16:creationId xmlns:a16="http://schemas.microsoft.com/office/drawing/2014/main" id="{22C63B28-AA23-7B18-243A-8D7713BA5B20}"/>
              </a:ext>
            </a:extLst>
          </p:cNvPr>
          <p:cNvSpPr>
            <a:spLocks noGrp="1"/>
          </p:cNvSpPr>
          <p:nvPr>
            <p:ph idx="1"/>
          </p:nvPr>
        </p:nvSpPr>
        <p:spPr/>
        <p:txBody>
          <a:bodyPr/>
          <a:lstStyle/>
          <a:p>
            <a:r>
              <a:rPr lang="en-US" dirty="0"/>
              <a:t>Dr T’s evidence found to be  credible: during far-ranging and repetitive cross-examination she remained consistent, credible and courteous: “she showed extraordinary poise and composure under pressure”</a:t>
            </a:r>
          </a:p>
          <a:p>
            <a:r>
              <a:rPr lang="en-US" dirty="0"/>
              <a:t>Dr X’s assertion that T’s motive in making complaint was disappointment about adverse performance evaluation rejected that Dr T had deliberately exaggerated  </a:t>
            </a:r>
          </a:p>
        </p:txBody>
      </p:sp>
    </p:spTree>
    <p:extLst>
      <p:ext uri="{BB962C8B-B14F-4D97-AF65-F5344CB8AC3E}">
        <p14:creationId xmlns:p14="http://schemas.microsoft.com/office/powerpoint/2010/main" val="4289369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949C3-AA18-7C11-CA13-38D5902B59F8}"/>
              </a:ext>
            </a:extLst>
          </p:cNvPr>
          <p:cNvSpPr>
            <a:spLocks noGrp="1"/>
          </p:cNvSpPr>
          <p:nvPr>
            <p:ph type="title"/>
          </p:nvPr>
        </p:nvSpPr>
        <p:spPr/>
        <p:txBody>
          <a:bodyPr/>
          <a:lstStyle/>
          <a:p>
            <a:r>
              <a:rPr lang="en-GB" b="1" i="1" dirty="0">
                <a:solidFill>
                  <a:srgbClr val="FF0000"/>
                </a:solidFill>
              </a:rPr>
              <a:t>Tan v Xenos (No 3) </a:t>
            </a:r>
            <a:r>
              <a:rPr lang="en-GB" b="1" dirty="0">
                <a:solidFill>
                  <a:srgbClr val="FF0000"/>
                </a:solidFill>
              </a:rPr>
              <a:t>[2008] VCAT 584, Judge Harbison</a:t>
            </a:r>
            <a:endParaRPr lang="en-US" dirty="0"/>
          </a:p>
        </p:txBody>
      </p:sp>
      <p:sp>
        <p:nvSpPr>
          <p:cNvPr id="3" name="Content Placeholder 2">
            <a:extLst>
              <a:ext uri="{FF2B5EF4-FFF2-40B4-BE49-F238E27FC236}">
                <a16:creationId xmlns:a16="http://schemas.microsoft.com/office/drawing/2014/main" id="{8A492A46-D722-35AB-DBB6-85ABB757C03C}"/>
              </a:ext>
            </a:extLst>
          </p:cNvPr>
          <p:cNvSpPr>
            <a:spLocks noGrp="1"/>
          </p:cNvSpPr>
          <p:nvPr>
            <p:ph idx="1"/>
          </p:nvPr>
        </p:nvSpPr>
        <p:spPr>
          <a:xfrm>
            <a:off x="179512" y="1600200"/>
            <a:ext cx="8964488" cy="4525963"/>
          </a:xfrm>
        </p:spPr>
        <p:txBody>
          <a:bodyPr/>
          <a:lstStyle/>
          <a:p>
            <a:r>
              <a:rPr lang="en-US" dirty="0"/>
              <a:t>“</a:t>
            </a:r>
            <a:r>
              <a:rPr lang="en-US" sz="2800" dirty="0"/>
              <a:t>Dr T terribly adversely affected. </a:t>
            </a:r>
            <a:r>
              <a:rPr lang="en-GB" sz="2800" dirty="0"/>
              <a:t>Her reaction has been unusually severe and, to some extent, out of proportion with the incident itself. She has reacted to it as a gross violation of her body and her trust.”</a:t>
            </a:r>
          </a:p>
          <a:p>
            <a:r>
              <a:rPr lang="en-GB" sz="2800" dirty="0"/>
              <a:t>Dr Xenos “deliberately and falsely denied the harassment’, attempting to smear the character of Dr Tan, exploring every aspect of her professional competence in a context in which neurosurgery is a speciality in Australia with only approximately 150 practitioners.”</a:t>
            </a:r>
          </a:p>
          <a:p>
            <a:endParaRPr lang="en-GB" dirty="0"/>
          </a:p>
          <a:p>
            <a:endParaRPr lang="en-US" dirty="0"/>
          </a:p>
        </p:txBody>
      </p:sp>
    </p:spTree>
    <p:extLst>
      <p:ext uri="{BB962C8B-B14F-4D97-AF65-F5344CB8AC3E}">
        <p14:creationId xmlns:p14="http://schemas.microsoft.com/office/powerpoint/2010/main" val="4608714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CE973-6524-77DC-DE28-D5AA83F5E88D}"/>
              </a:ext>
            </a:extLst>
          </p:cNvPr>
          <p:cNvSpPr>
            <a:spLocks noGrp="1"/>
          </p:cNvSpPr>
          <p:nvPr>
            <p:ph type="title"/>
          </p:nvPr>
        </p:nvSpPr>
        <p:spPr/>
        <p:txBody>
          <a:bodyPr/>
          <a:lstStyle/>
          <a:p>
            <a:r>
              <a:rPr lang="en-GB" b="1" i="1" dirty="0">
                <a:solidFill>
                  <a:srgbClr val="FF0000"/>
                </a:solidFill>
              </a:rPr>
              <a:t>Tan v Xenos (No 3) </a:t>
            </a:r>
            <a:r>
              <a:rPr lang="en-GB" b="1" dirty="0">
                <a:solidFill>
                  <a:srgbClr val="FF0000"/>
                </a:solidFill>
              </a:rPr>
              <a:t>[2008] VCAT 584, Judge Harbison</a:t>
            </a:r>
            <a:endParaRPr lang="en-US" dirty="0"/>
          </a:p>
        </p:txBody>
      </p:sp>
      <p:sp>
        <p:nvSpPr>
          <p:cNvPr id="3" name="Content Placeholder 2">
            <a:extLst>
              <a:ext uri="{FF2B5EF4-FFF2-40B4-BE49-F238E27FC236}">
                <a16:creationId xmlns:a16="http://schemas.microsoft.com/office/drawing/2014/main" id="{431FBA4D-A802-CE2F-7223-A6D75D032484}"/>
              </a:ext>
            </a:extLst>
          </p:cNvPr>
          <p:cNvSpPr>
            <a:spLocks noGrp="1"/>
          </p:cNvSpPr>
          <p:nvPr>
            <p:ph idx="1"/>
          </p:nvPr>
        </p:nvSpPr>
        <p:spPr/>
        <p:txBody>
          <a:bodyPr/>
          <a:lstStyle/>
          <a:p>
            <a:r>
              <a:rPr lang="en-US" dirty="0"/>
              <a:t>Dr T failed her final assessment as a neurologist</a:t>
            </a:r>
          </a:p>
          <a:p>
            <a:r>
              <a:rPr lang="en-US" dirty="0"/>
              <a:t>$100,000 awarded in damages: no appeal</a:t>
            </a:r>
          </a:p>
          <a:p>
            <a:r>
              <a:rPr lang="en-US" dirty="0"/>
              <a:t>Dr T unable to obtain positions in public and private hospitals</a:t>
            </a:r>
          </a:p>
          <a:p>
            <a:r>
              <a:rPr lang="en-US" dirty="0"/>
              <a:t>Dr X remained in employment at Monash Health</a:t>
            </a:r>
          </a:p>
          <a:p>
            <a:endParaRPr lang="en-US" dirty="0"/>
          </a:p>
        </p:txBody>
      </p:sp>
    </p:spTree>
    <p:extLst>
      <p:ext uri="{BB962C8B-B14F-4D97-AF65-F5344CB8AC3E}">
        <p14:creationId xmlns:p14="http://schemas.microsoft.com/office/powerpoint/2010/main" val="4032595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615E9F7A-B64C-4192-8930-A05D1E23F3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49CB733D-3053-6937-AEDC-D84CD21E9CB2}"/>
              </a:ext>
            </a:extLst>
          </p:cNvPr>
          <p:cNvPicPr>
            <a:picLocks noChangeAspect="1"/>
          </p:cNvPicPr>
          <p:nvPr/>
        </p:nvPicPr>
        <p:blipFill>
          <a:blip r:embed="rId2"/>
          <a:srcRect r="8378" b="3"/>
          <a:stretch>
            <a:fillRect/>
          </a:stretch>
        </p:blipFill>
        <p:spPr>
          <a:xfrm>
            <a:off x="20" y="853"/>
            <a:ext cx="2057379" cy="3417511"/>
          </a:xfrm>
          <a:prstGeom prst="rect">
            <a:avLst/>
          </a:prstGeom>
        </p:spPr>
      </p:pic>
      <p:pic>
        <p:nvPicPr>
          <p:cNvPr id="7" name="Picture 6">
            <a:extLst>
              <a:ext uri="{FF2B5EF4-FFF2-40B4-BE49-F238E27FC236}">
                <a16:creationId xmlns:a16="http://schemas.microsoft.com/office/drawing/2014/main" id="{4587C5BE-A666-E0E8-14EC-780E6C90C160}"/>
              </a:ext>
            </a:extLst>
          </p:cNvPr>
          <p:cNvPicPr>
            <a:picLocks noChangeAspect="1"/>
          </p:cNvPicPr>
          <p:nvPr/>
        </p:nvPicPr>
        <p:blipFill>
          <a:blip r:embed="rId3"/>
          <a:srcRect l="30603" r="21557" b="2"/>
          <a:stretch>
            <a:fillRect/>
          </a:stretch>
        </p:blipFill>
        <p:spPr>
          <a:xfrm>
            <a:off x="20" y="3417677"/>
            <a:ext cx="2057379" cy="3440324"/>
          </a:xfrm>
          <a:prstGeom prst="rect">
            <a:avLst/>
          </a:prstGeom>
        </p:spPr>
      </p:pic>
      <p:sp>
        <p:nvSpPr>
          <p:cNvPr id="18" name="Rectangle 17">
            <a:extLst>
              <a:ext uri="{FF2B5EF4-FFF2-40B4-BE49-F238E27FC236}">
                <a16:creationId xmlns:a16="http://schemas.microsoft.com/office/drawing/2014/main" id="{793EB161-5CFE-4D7E-B34B-06C90F9B16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57400" y="-1"/>
            <a:ext cx="5058252" cy="6877181"/>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618147C2-BF02-44AA-81D8-FD7776FAB3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76973" y="685799"/>
            <a:ext cx="4019106" cy="54864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E0FB16-51B0-F42B-5E4A-1DDD361262DA}"/>
              </a:ext>
            </a:extLst>
          </p:cNvPr>
          <p:cNvSpPr>
            <a:spLocks noGrp="1"/>
          </p:cNvSpPr>
          <p:nvPr>
            <p:ph type="title"/>
          </p:nvPr>
        </p:nvSpPr>
        <p:spPr>
          <a:xfrm>
            <a:off x="2985091" y="564894"/>
            <a:ext cx="3173818" cy="1125102"/>
          </a:xfrm>
        </p:spPr>
        <p:txBody>
          <a:bodyPr anchor="b">
            <a:normAutofit/>
          </a:bodyPr>
          <a:lstStyle/>
          <a:p>
            <a:r>
              <a:rPr lang="en-US" sz="2800" b="1" dirty="0">
                <a:solidFill>
                  <a:srgbClr val="FF0000"/>
                </a:solidFill>
              </a:rPr>
              <a:t>The Andrew Kaye Litigation</a:t>
            </a:r>
          </a:p>
        </p:txBody>
      </p:sp>
      <p:sp>
        <p:nvSpPr>
          <p:cNvPr id="3" name="Content Placeholder 2">
            <a:extLst>
              <a:ext uri="{FF2B5EF4-FFF2-40B4-BE49-F238E27FC236}">
                <a16:creationId xmlns:a16="http://schemas.microsoft.com/office/drawing/2014/main" id="{FABFFBBD-7F26-ACE0-E858-68706AA1D220}"/>
              </a:ext>
            </a:extLst>
          </p:cNvPr>
          <p:cNvSpPr>
            <a:spLocks noGrp="1"/>
          </p:cNvSpPr>
          <p:nvPr>
            <p:ph idx="1"/>
          </p:nvPr>
        </p:nvSpPr>
        <p:spPr>
          <a:xfrm>
            <a:off x="2699792" y="1709176"/>
            <a:ext cx="3816424" cy="3902146"/>
          </a:xfrm>
        </p:spPr>
        <p:txBody>
          <a:bodyPr anchor="t">
            <a:noAutofit/>
          </a:bodyPr>
          <a:lstStyle/>
          <a:p>
            <a:pPr>
              <a:lnSpc>
                <a:spcPct val="90000"/>
              </a:lnSpc>
            </a:pPr>
            <a:r>
              <a:rPr lang="en-US" sz="2000" dirty="0">
                <a:solidFill>
                  <a:schemeClr val="tx1">
                    <a:lumMod val="65000"/>
                    <a:lumOff val="35000"/>
                  </a:schemeClr>
                </a:solidFill>
              </a:rPr>
              <a:t>Prof Kaye is a world renowned figure in Neurosurgery</a:t>
            </a:r>
          </a:p>
          <a:p>
            <a:pPr>
              <a:lnSpc>
                <a:spcPct val="90000"/>
              </a:lnSpc>
            </a:pPr>
            <a:r>
              <a:rPr lang="en-US" sz="2000" dirty="0">
                <a:solidFill>
                  <a:schemeClr val="tx1">
                    <a:lumMod val="65000"/>
                    <a:lumOff val="35000"/>
                  </a:schemeClr>
                </a:solidFill>
              </a:rPr>
              <a:t>1973: Graduated in medicine</a:t>
            </a:r>
          </a:p>
          <a:p>
            <a:pPr>
              <a:lnSpc>
                <a:spcPct val="90000"/>
              </a:lnSpc>
            </a:pPr>
            <a:r>
              <a:rPr lang="en-US" sz="2000" dirty="0">
                <a:solidFill>
                  <a:schemeClr val="tx1">
                    <a:lumMod val="65000"/>
                    <a:lumOff val="35000"/>
                  </a:schemeClr>
                </a:solidFill>
              </a:rPr>
              <a:t>1992: Professor of Neurosurgery at RMH</a:t>
            </a:r>
          </a:p>
          <a:p>
            <a:pPr>
              <a:lnSpc>
                <a:spcPct val="90000"/>
              </a:lnSpc>
            </a:pPr>
            <a:r>
              <a:rPr lang="en-US" sz="2000" dirty="0">
                <a:solidFill>
                  <a:schemeClr val="tx1">
                    <a:lumMod val="65000"/>
                    <a:lumOff val="35000"/>
                  </a:schemeClr>
                </a:solidFill>
              </a:rPr>
              <a:t>1997: Head of Dept of Surgery at RMH </a:t>
            </a:r>
          </a:p>
          <a:p>
            <a:pPr>
              <a:lnSpc>
                <a:spcPct val="90000"/>
              </a:lnSpc>
            </a:pPr>
            <a:r>
              <a:rPr lang="en-US" sz="2000" dirty="0">
                <a:solidFill>
                  <a:schemeClr val="tx1">
                    <a:lumMod val="65000"/>
                    <a:lumOff val="35000"/>
                  </a:schemeClr>
                </a:solidFill>
              </a:rPr>
              <a:t>Former Chair of Board of Examiners</a:t>
            </a:r>
          </a:p>
          <a:p>
            <a:pPr>
              <a:lnSpc>
                <a:spcPct val="90000"/>
              </a:lnSpc>
            </a:pPr>
            <a:r>
              <a:rPr lang="en-US" sz="2000" dirty="0">
                <a:solidFill>
                  <a:schemeClr val="tx1">
                    <a:lumMod val="65000"/>
                    <a:lumOff val="35000"/>
                  </a:schemeClr>
                </a:solidFill>
              </a:rPr>
              <a:t>Author of leading Neurosurgery textbooks</a:t>
            </a:r>
          </a:p>
          <a:p>
            <a:pPr>
              <a:lnSpc>
                <a:spcPct val="90000"/>
              </a:lnSpc>
            </a:pPr>
            <a:r>
              <a:rPr lang="en-US" sz="2000" dirty="0">
                <a:solidFill>
                  <a:schemeClr val="tx1">
                    <a:lumMod val="65000"/>
                    <a:lumOff val="35000"/>
                  </a:schemeClr>
                </a:solidFill>
              </a:rPr>
              <a:t>Board Member of Hawthorn FC</a:t>
            </a:r>
          </a:p>
        </p:txBody>
      </p:sp>
      <p:pic>
        <p:nvPicPr>
          <p:cNvPr id="4" name="Picture 3" descr="A person in a scrubs&#10;&#10;AI-generated content may be incorrect.">
            <a:extLst>
              <a:ext uri="{FF2B5EF4-FFF2-40B4-BE49-F238E27FC236}">
                <a16:creationId xmlns:a16="http://schemas.microsoft.com/office/drawing/2014/main" id="{50C7CE54-DA3D-4444-B879-2879F1519B45}"/>
              </a:ext>
            </a:extLst>
          </p:cNvPr>
          <p:cNvPicPr>
            <a:picLocks noChangeAspect="1"/>
          </p:cNvPicPr>
          <p:nvPr/>
        </p:nvPicPr>
        <p:blipFill>
          <a:blip r:embed="rId4"/>
          <a:srcRect l="37567" r="29620" b="-1"/>
          <a:stretch>
            <a:fillRect/>
          </a:stretch>
        </p:blipFill>
        <p:spPr>
          <a:xfrm>
            <a:off x="6723671" y="0"/>
            <a:ext cx="2420310" cy="3418353"/>
          </a:xfrm>
          <a:prstGeom prst="rect">
            <a:avLst/>
          </a:prstGeom>
        </p:spPr>
      </p:pic>
      <p:pic>
        <p:nvPicPr>
          <p:cNvPr id="5" name="Picture 4">
            <a:extLst>
              <a:ext uri="{FF2B5EF4-FFF2-40B4-BE49-F238E27FC236}">
                <a16:creationId xmlns:a16="http://schemas.microsoft.com/office/drawing/2014/main" id="{B170F2AC-4A8B-A972-773F-1A6E6D566A9C}"/>
              </a:ext>
            </a:extLst>
          </p:cNvPr>
          <p:cNvPicPr>
            <a:picLocks noChangeAspect="1"/>
          </p:cNvPicPr>
          <p:nvPr/>
        </p:nvPicPr>
        <p:blipFill>
          <a:blip r:embed="rId5"/>
          <a:srcRect l="7665" r="33375" b="-2"/>
          <a:stretch>
            <a:fillRect/>
          </a:stretch>
        </p:blipFill>
        <p:spPr>
          <a:xfrm>
            <a:off x="7115652" y="3417676"/>
            <a:ext cx="2028347" cy="3440324"/>
          </a:xfrm>
          <a:prstGeom prst="rect">
            <a:avLst/>
          </a:prstGeom>
        </p:spPr>
      </p:pic>
    </p:spTree>
    <p:extLst>
      <p:ext uri="{BB962C8B-B14F-4D97-AF65-F5344CB8AC3E}">
        <p14:creationId xmlns:p14="http://schemas.microsoft.com/office/powerpoint/2010/main" val="31001533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C2083-8445-E369-3EAC-36FE537ABF29}"/>
              </a:ext>
            </a:extLst>
          </p:cNvPr>
          <p:cNvSpPr>
            <a:spLocks noGrp="1"/>
          </p:cNvSpPr>
          <p:nvPr>
            <p:ph type="title"/>
          </p:nvPr>
        </p:nvSpPr>
        <p:spPr>
          <a:xfrm>
            <a:off x="453321" y="457200"/>
            <a:ext cx="8229600" cy="1143000"/>
          </a:xfrm>
        </p:spPr>
        <p:txBody>
          <a:bodyPr/>
          <a:lstStyle/>
          <a:p>
            <a:r>
              <a:rPr lang="en-GB" b="1" i="1" dirty="0">
                <a:solidFill>
                  <a:srgbClr val="FF0000"/>
                </a:solidFill>
              </a:rPr>
              <a:t>Medical Board of Australia v Kaye </a:t>
            </a:r>
            <a:r>
              <a:rPr lang="en-GB" b="1" dirty="0">
                <a:solidFill>
                  <a:srgbClr val="FF0000"/>
                </a:solidFill>
              </a:rPr>
              <a:t>[2025] VCAT 408</a:t>
            </a:r>
            <a:br>
              <a:rPr lang="en-GB" dirty="0"/>
            </a:br>
            <a:endParaRPr lang="en-US" dirty="0"/>
          </a:p>
        </p:txBody>
      </p:sp>
      <p:sp>
        <p:nvSpPr>
          <p:cNvPr id="3" name="Content Placeholder 2">
            <a:extLst>
              <a:ext uri="{FF2B5EF4-FFF2-40B4-BE49-F238E27FC236}">
                <a16:creationId xmlns:a16="http://schemas.microsoft.com/office/drawing/2014/main" id="{9FE7C06B-E254-C50B-F098-5720598644FE}"/>
              </a:ext>
            </a:extLst>
          </p:cNvPr>
          <p:cNvSpPr>
            <a:spLocks noGrp="1"/>
          </p:cNvSpPr>
          <p:nvPr>
            <p:ph idx="1"/>
          </p:nvPr>
        </p:nvSpPr>
        <p:spPr/>
        <p:txBody>
          <a:bodyPr/>
          <a:lstStyle/>
          <a:p>
            <a:r>
              <a:rPr lang="en-US" sz="2400" dirty="0"/>
              <a:t>Registrar alleged in 2019 Prof K pressured her to drink whisky with him in his rooms with the doors closed, knowing she needed to return to the operating theatre and touched her in a </a:t>
            </a:r>
            <a:r>
              <a:rPr lang="en-US" sz="2400" dirty="0" err="1"/>
              <a:t>sexualised</a:t>
            </a:r>
            <a:r>
              <a:rPr lang="en-US" sz="2400" dirty="0"/>
              <a:t> way</a:t>
            </a:r>
          </a:p>
          <a:p>
            <a:r>
              <a:rPr lang="en-US" sz="2400" dirty="0"/>
              <a:t>Prof K disputed almost all allegations </a:t>
            </a:r>
          </a:p>
          <a:p>
            <a:r>
              <a:rPr lang="en-US" sz="2400" dirty="0"/>
              <a:t>Maintained allegations </a:t>
            </a:r>
            <a:r>
              <a:rPr lang="en-GB" sz="2400" i="1" dirty="0"/>
              <a:t>were made after he </a:t>
            </a:r>
            <a:r>
              <a:rPr lang="en-GB" sz="2400" dirty="0"/>
              <a:t>chastised the registrar for coming to work wearing a backpack, and spoken to a nurse expressing concern about the registrar’s having worn face-piercing jewellery to surgery. </a:t>
            </a:r>
          </a:p>
          <a:p>
            <a:r>
              <a:rPr lang="en-GB" sz="2400" dirty="0"/>
              <a:t>Admitted drinking whisky alone with her in a closed office: conceded to be unwise in retrospect. </a:t>
            </a:r>
            <a:endParaRPr lang="en-US" sz="2400" dirty="0"/>
          </a:p>
        </p:txBody>
      </p:sp>
    </p:spTree>
    <p:extLst>
      <p:ext uri="{BB962C8B-B14F-4D97-AF65-F5344CB8AC3E}">
        <p14:creationId xmlns:p14="http://schemas.microsoft.com/office/powerpoint/2010/main" val="25378493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C4BB4D9-A13C-193C-BA45-6A6CE27D96DC}"/>
              </a:ext>
            </a:extLst>
          </p:cNvPr>
          <p:cNvSpPr>
            <a:spLocks noGrp="1"/>
          </p:cNvSpPr>
          <p:nvPr>
            <p:ph type="title"/>
          </p:nvPr>
        </p:nvSpPr>
        <p:spPr>
          <a:xfrm>
            <a:off x="442170" y="856180"/>
            <a:ext cx="3420438" cy="1128068"/>
          </a:xfrm>
        </p:spPr>
        <p:txBody>
          <a:bodyPr anchor="ctr">
            <a:normAutofit/>
          </a:bodyPr>
          <a:lstStyle/>
          <a:p>
            <a:pPr>
              <a:lnSpc>
                <a:spcPct val="90000"/>
              </a:lnSpc>
            </a:pPr>
            <a:r>
              <a:rPr lang="en-US" sz="3500" b="1" dirty="0">
                <a:solidFill>
                  <a:srgbClr val="FF0000"/>
                </a:solidFill>
              </a:rPr>
              <a:t>Professor Kaye in Israel</a:t>
            </a:r>
          </a:p>
        </p:txBody>
      </p:sp>
      <p:grpSp>
        <p:nvGrpSpPr>
          <p:cNvPr id="12" name="Group 11">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266396" cy="673460"/>
            <a:chOff x="0" y="823811"/>
            <a:chExt cx="355196" cy="673460"/>
          </a:xfrm>
        </p:grpSpPr>
        <p:sp>
          <p:nvSpPr>
            <p:cNvPr id="13" name="Rectangle 12">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98813" y="2090569"/>
            <a:ext cx="322326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75A88A2-26F8-3029-BAB4-5FB3B90637E9}"/>
              </a:ext>
            </a:extLst>
          </p:cNvPr>
          <p:cNvSpPr>
            <a:spLocks noGrp="1"/>
          </p:cNvSpPr>
          <p:nvPr>
            <p:ph idx="1"/>
          </p:nvPr>
        </p:nvSpPr>
        <p:spPr>
          <a:xfrm>
            <a:off x="443039" y="2330505"/>
            <a:ext cx="3419569" cy="3979585"/>
          </a:xfrm>
        </p:spPr>
        <p:txBody>
          <a:bodyPr anchor="ctr">
            <a:normAutofit/>
          </a:bodyPr>
          <a:lstStyle/>
          <a:p>
            <a:r>
              <a:rPr lang="en-US" sz="1700" dirty="0"/>
              <a:t>In 2019/2020 Prof K left role at RMH, emigrated to Israel, surrendered registration and became the </a:t>
            </a:r>
            <a:r>
              <a:rPr lang="en-GB" sz="1700" dirty="0"/>
              <a:t>Hadassah Medical Organization’s Director of Neurosurgery Resident Training, stating that: ‘I wanted to contribute to Israel, </a:t>
            </a:r>
            <a:r>
              <a:rPr lang="en-GB" sz="1700" dirty="0" err="1"/>
              <a:t>andmI</a:t>
            </a:r>
            <a:r>
              <a:rPr lang="en-GB" sz="1700" dirty="0"/>
              <a:t> felt guilty that I had not done it earlier.’</a:t>
            </a:r>
          </a:p>
          <a:p>
            <a:endParaRPr lang="en-US" sz="1700" dirty="0"/>
          </a:p>
        </p:txBody>
      </p:sp>
      <p:sp>
        <p:nvSpPr>
          <p:cNvPr id="18" name="Rectangle 17">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23252" y="0"/>
            <a:ext cx="112074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64357" y="513853"/>
            <a:ext cx="4507025"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A0223BC4-3D96-42E0-B56F-1AF744868FCE}"/>
              </a:ext>
            </a:extLst>
          </p:cNvPr>
          <p:cNvPicPr>
            <a:picLocks noChangeAspect="1"/>
          </p:cNvPicPr>
          <p:nvPr/>
        </p:nvPicPr>
        <p:blipFill>
          <a:blip r:embed="rId2"/>
          <a:srcRect l="15966" r="28772" b="2"/>
          <a:stretch>
            <a:fillRect/>
          </a:stretch>
        </p:blipFill>
        <p:spPr>
          <a:xfrm>
            <a:off x="4483341" y="799352"/>
            <a:ext cx="4069057" cy="5510738"/>
          </a:xfrm>
          <a:prstGeom prst="rect">
            <a:avLst/>
          </a:prstGeom>
        </p:spPr>
      </p:pic>
    </p:spTree>
    <p:extLst>
      <p:ext uri="{BB962C8B-B14F-4D97-AF65-F5344CB8AC3E}">
        <p14:creationId xmlns:p14="http://schemas.microsoft.com/office/powerpoint/2010/main" val="13036137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2E30D-76B6-40AD-3AA2-C9FA5BF57373}"/>
              </a:ext>
            </a:extLst>
          </p:cNvPr>
          <p:cNvSpPr>
            <a:spLocks noGrp="1"/>
          </p:cNvSpPr>
          <p:nvPr>
            <p:ph type="title"/>
          </p:nvPr>
        </p:nvSpPr>
        <p:spPr/>
        <p:txBody>
          <a:bodyPr/>
          <a:lstStyle/>
          <a:p>
            <a:r>
              <a:rPr lang="en-GB" b="1" i="1" dirty="0">
                <a:solidFill>
                  <a:srgbClr val="FF0000"/>
                </a:solidFill>
              </a:rPr>
              <a:t>Medical Board of Australia v Kaye </a:t>
            </a:r>
            <a:r>
              <a:rPr lang="en-GB" b="1" dirty="0">
                <a:solidFill>
                  <a:srgbClr val="FF0000"/>
                </a:solidFill>
              </a:rPr>
              <a:t>[2025] VCAT 408</a:t>
            </a:r>
            <a:endParaRPr lang="en-US" dirty="0"/>
          </a:p>
        </p:txBody>
      </p:sp>
      <p:sp>
        <p:nvSpPr>
          <p:cNvPr id="3" name="Content Placeholder 2">
            <a:extLst>
              <a:ext uri="{FF2B5EF4-FFF2-40B4-BE49-F238E27FC236}">
                <a16:creationId xmlns:a16="http://schemas.microsoft.com/office/drawing/2014/main" id="{C11DF765-1EED-4BC2-72CD-86A0F1EE768A}"/>
              </a:ext>
            </a:extLst>
          </p:cNvPr>
          <p:cNvSpPr>
            <a:spLocks noGrp="1"/>
          </p:cNvSpPr>
          <p:nvPr>
            <p:ph idx="1"/>
          </p:nvPr>
        </p:nvSpPr>
        <p:spPr/>
        <p:txBody>
          <a:bodyPr/>
          <a:lstStyle/>
          <a:p>
            <a:r>
              <a:rPr lang="en-US" dirty="0"/>
              <a:t>Registrar’s account accepted by VCAT</a:t>
            </a:r>
          </a:p>
          <a:p>
            <a:r>
              <a:rPr lang="en-US" dirty="0"/>
              <a:t>Prof K disbelieved on his oath</a:t>
            </a:r>
          </a:p>
          <a:p>
            <a:r>
              <a:rPr lang="en-GB" dirty="0"/>
              <a:t>‘People process trauma in different ways and it is not necessarily the case that Dr A would remember every detail of the events.’</a:t>
            </a:r>
          </a:p>
          <a:p>
            <a:r>
              <a:rPr lang="en-GB" i="1" dirty="0"/>
              <a:t>‘</a:t>
            </a:r>
            <a:r>
              <a:rPr lang="en-GB" dirty="0"/>
              <a:t>In the context of Dr Kaye being an eminent and influential neurosurgeon, . . . Dr A felt pressured to drink the whisky and did drink the whisky’.</a:t>
            </a:r>
          </a:p>
          <a:p>
            <a:endParaRPr lang="en-GB" dirty="0"/>
          </a:p>
          <a:p>
            <a:endParaRPr lang="en-US" dirty="0"/>
          </a:p>
        </p:txBody>
      </p:sp>
    </p:spTree>
    <p:extLst>
      <p:ext uri="{BB962C8B-B14F-4D97-AF65-F5344CB8AC3E}">
        <p14:creationId xmlns:p14="http://schemas.microsoft.com/office/powerpoint/2010/main" val="1476330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F2670-6B55-9938-3D75-F77476F20290}"/>
              </a:ext>
            </a:extLst>
          </p:cNvPr>
          <p:cNvSpPr>
            <a:spLocks noGrp="1"/>
          </p:cNvSpPr>
          <p:nvPr>
            <p:ph type="title"/>
          </p:nvPr>
        </p:nvSpPr>
        <p:spPr/>
        <p:txBody>
          <a:bodyPr/>
          <a:lstStyle/>
          <a:p>
            <a:r>
              <a:rPr lang="en-GB" b="1" i="1" dirty="0">
                <a:solidFill>
                  <a:srgbClr val="FF0000"/>
                </a:solidFill>
              </a:rPr>
              <a:t>Medical Board of Australia v Kaye </a:t>
            </a:r>
            <a:r>
              <a:rPr lang="en-GB" b="1" dirty="0">
                <a:solidFill>
                  <a:srgbClr val="FF0000"/>
                </a:solidFill>
              </a:rPr>
              <a:t>[2025] VCAT 408</a:t>
            </a:r>
            <a:endParaRPr lang="en-US" dirty="0"/>
          </a:p>
        </p:txBody>
      </p:sp>
      <p:sp>
        <p:nvSpPr>
          <p:cNvPr id="3" name="Content Placeholder 2">
            <a:extLst>
              <a:ext uri="{FF2B5EF4-FFF2-40B4-BE49-F238E27FC236}">
                <a16:creationId xmlns:a16="http://schemas.microsoft.com/office/drawing/2014/main" id="{335AF65C-5487-0311-7EA2-5359E6F04634}"/>
              </a:ext>
            </a:extLst>
          </p:cNvPr>
          <p:cNvSpPr>
            <a:spLocks noGrp="1"/>
          </p:cNvSpPr>
          <p:nvPr>
            <p:ph idx="1"/>
          </p:nvPr>
        </p:nvSpPr>
        <p:spPr/>
        <p:txBody>
          <a:bodyPr/>
          <a:lstStyle/>
          <a:p>
            <a:r>
              <a:rPr lang="en-GB" sz="2400" dirty="0"/>
              <a:t>Comfortable satisfaction’ that Prof Kaye failed to maintain professional boundaries in inviting the junior doctor to his office for a non-clinical or non-academic purpose and that she felt pressures to drink the whisky he offered her. </a:t>
            </a:r>
          </a:p>
          <a:p>
            <a:r>
              <a:rPr lang="en-GB" sz="2400" dirty="0"/>
              <a:t>Comfortably satisfied that he placed his right hand on Dr A’s left leg and hands; attempted to stroke Dr A’s hands; and touched Dr A’s arm, left thigh, hip, back and bottom in the context of Dr Kaye sitting close to Dr A on the couch in his office with the door closed, suggesting to Dr A that she call him Andrew rather than Prof while they were in the office.</a:t>
            </a:r>
          </a:p>
          <a:p>
            <a:endParaRPr lang="en-US" dirty="0"/>
          </a:p>
        </p:txBody>
      </p:sp>
    </p:spTree>
    <p:extLst>
      <p:ext uri="{BB962C8B-B14F-4D97-AF65-F5344CB8AC3E}">
        <p14:creationId xmlns:p14="http://schemas.microsoft.com/office/powerpoint/2010/main" val="1861301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F60C52C-E645-C50B-B960-C8DC9041B6B6}"/>
              </a:ext>
            </a:extLst>
          </p:cNvPr>
          <p:cNvSpPr>
            <a:spLocks noGrp="1"/>
          </p:cNvSpPr>
          <p:nvPr>
            <p:ph type="title"/>
          </p:nvPr>
        </p:nvSpPr>
        <p:spPr>
          <a:xfrm>
            <a:off x="1657350" y="342900"/>
            <a:ext cx="5829300" cy="857250"/>
          </a:xfrm>
        </p:spPr>
        <p:txBody>
          <a:bodyPr wrap="square" anchor="ctr">
            <a:normAutofit fontScale="90000"/>
          </a:bodyPr>
          <a:lstStyle/>
          <a:p>
            <a:r>
              <a:rPr lang="en-US" b="1" dirty="0">
                <a:solidFill>
                  <a:srgbClr val="FF0000"/>
                </a:solidFill>
              </a:rPr>
              <a:t>Acknowledgment of Country</a:t>
            </a:r>
          </a:p>
        </p:txBody>
      </p:sp>
      <p:sp>
        <p:nvSpPr>
          <p:cNvPr id="8" name="Content Placeholder 2">
            <a:extLst>
              <a:ext uri="{FF2B5EF4-FFF2-40B4-BE49-F238E27FC236}">
                <a16:creationId xmlns:a16="http://schemas.microsoft.com/office/drawing/2014/main" id="{95680D04-61B9-FFB8-616F-26F2DFEF2AC3}"/>
              </a:ext>
            </a:extLst>
          </p:cNvPr>
          <p:cNvSpPr>
            <a:spLocks noGrp="1"/>
          </p:cNvSpPr>
          <p:nvPr>
            <p:ph sz="half" idx="1"/>
          </p:nvPr>
        </p:nvSpPr>
        <p:spPr>
          <a:xfrm>
            <a:off x="379378" y="2042667"/>
            <a:ext cx="4192622" cy="3615183"/>
          </a:xfrm>
        </p:spPr>
        <p:txBody>
          <a:bodyPr wrap="square" anchor="t">
            <a:noAutofit/>
          </a:bodyPr>
          <a:lstStyle/>
          <a:p>
            <a:pPr>
              <a:lnSpc>
                <a:spcPct val="90000"/>
              </a:lnSpc>
            </a:pPr>
            <a:r>
              <a:rPr lang="en-US" sz="1800" dirty="0"/>
              <a:t>I acknowledge the traditional custodians of the unceded lands on which this talk is being delivered, past, present and emerging,  and on which all participants in this gathering are residing and visiting.</a:t>
            </a:r>
          </a:p>
          <a:p>
            <a:pPr>
              <a:lnSpc>
                <a:spcPct val="90000"/>
              </a:lnSpc>
            </a:pPr>
            <a:r>
              <a:rPr lang="en-US" sz="1800" dirty="0"/>
              <a:t>In particular, I acknowledge the hospitality of the Arrernte Nation of Alice Springs and of the Warlpiri People of </a:t>
            </a:r>
            <a:r>
              <a:rPr lang="en-US" sz="1800" dirty="0" err="1"/>
              <a:t>Yuendumu</a:t>
            </a:r>
            <a:r>
              <a:rPr lang="en-US" sz="1800" dirty="0"/>
              <a:t> with whom I have been working and living for much of the last two years, and the loss they have suffered with the deaths of </a:t>
            </a:r>
            <a:r>
              <a:rPr lang="en-US" sz="1800" dirty="0" err="1"/>
              <a:t>Kumanjayi</a:t>
            </a:r>
            <a:r>
              <a:rPr lang="en-US" sz="1800" dirty="0"/>
              <a:t> Walker and </a:t>
            </a:r>
            <a:r>
              <a:rPr lang="en-US" sz="1800" dirty="0" err="1"/>
              <a:t>Kumanjayi</a:t>
            </a:r>
            <a:r>
              <a:rPr lang="en-US" sz="1800" dirty="0"/>
              <a:t> White.</a:t>
            </a:r>
          </a:p>
        </p:txBody>
      </p:sp>
      <p:pic>
        <p:nvPicPr>
          <p:cNvPr id="2" name="Picture 1">
            <a:extLst>
              <a:ext uri="{FF2B5EF4-FFF2-40B4-BE49-F238E27FC236}">
                <a16:creationId xmlns:a16="http://schemas.microsoft.com/office/drawing/2014/main" id="{2103F4D2-6ECB-14AA-F031-A6ACBEEF0B39}"/>
              </a:ext>
            </a:extLst>
          </p:cNvPr>
          <p:cNvPicPr>
            <a:picLocks noChangeAspect="1"/>
          </p:cNvPicPr>
          <p:nvPr/>
        </p:nvPicPr>
        <p:blipFill rotWithShape="1">
          <a:blip r:embed="rId2"/>
          <a:srcRect l="22680" r="7964" b="-1"/>
          <a:stretch/>
        </p:blipFill>
        <p:spPr>
          <a:xfrm>
            <a:off x="4559297" y="1823924"/>
            <a:ext cx="2308622" cy="1371600"/>
          </a:xfrm>
          <a:prstGeom prst="rect">
            <a:avLst/>
          </a:prstGeom>
          <a:noFill/>
        </p:spPr>
      </p:pic>
      <p:pic>
        <p:nvPicPr>
          <p:cNvPr id="4" name="Picture 3">
            <a:extLst>
              <a:ext uri="{FF2B5EF4-FFF2-40B4-BE49-F238E27FC236}">
                <a16:creationId xmlns:a16="http://schemas.microsoft.com/office/drawing/2014/main" id="{255836A8-7CF7-1FC7-B4C6-744FDEA18033}"/>
              </a:ext>
            </a:extLst>
          </p:cNvPr>
          <p:cNvPicPr>
            <a:picLocks noChangeAspect="1"/>
          </p:cNvPicPr>
          <p:nvPr/>
        </p:nvPicPr>
        <p:blipFill>
          <a:blip r:embed="rId3"/>
          <a:stretch>
            <a:fillRect/>
          </a:stretch>
        </p:blipFill>
        <p:spPr>
          <a:xfrm>
            <a:off x="6456000" y="3429000"/>
            <a:ext cx="2308622" cy="1469708"/>
          </a:xfrm>
          <a:prstGeom prst="rect">
            <a:avLst/>
          </a:prstGeom>
        </p:spPr>
      </p:pic>
      <p:pic>
        <p:nvPicPr>
          <p:cNvPr id="3" name="Picture 2">
            <a:extLst>
              <a:ext uri="{FF2B5EF4-FFF2-40B4-BE49-F238E27FC236}">
                <a16:creationId xmlns:a16="http://schemas.microsoft.com/office/drawing/2014/main" id="{0426B184-F312-B9B1-8B39-F1E2A67F4937}"/>
              </a:ext>
            </a:extLst>
          </p:cNvPr>
          <p:cNvPicPr>
            <a:picLocks noChangeAspect="1"/>
          </p:cNvPicPr>
          <p:nvPr/>
        </p:nvPicPr>
        <p:blipFill>
          <a:blip r:embed="rId4"/>
          <a:stretch>
            <a:fillRect/>
          </a:stretch>
        </p:blipFill>
        <p:spPr>
          <a:xfrm>
            <a:off x="3486150" y="5657850"/>
            <a:ext cx="2171700" cy="927100"/>
          </a:xfrm>
          <a:prstGeom prst="rect">
            <a:avLst/>
          </a:prstGeom>
        </p:spPr>
      </p:pic>
      <p:pic>
        <p:nvPicPr>
          <p:cNvPr id="5" name="Picture 4">
            <a:extLst>
              <a:ext uri="{FF2B5EF4-FFF2-40B4-BE49-F238E27FC236}">
                <a16:creationId xmlns:a16="http://schemas.microsoft.com/office/drawing/2014/main" id="{96F5C661-92AD-2F0E-CD89-8981AB2438C0}"/>
              </a:ext>
            </a:extLst>
          </p:cNvPr>
          <p:cNvPicPr>
            <a:picLocks noChangeAspect="1"/>
          </p:cNvPicPr>
          <p:nvPr/>
        </p:nvPicPr>
        <p:blipFill>
          <a:blip r:embed="rId5"/>
          <a:stretch>
            <a:fillRect/>
          </a:stretch>
        </p:blipFill>
        <p:spPr>
          <a:xfrm>
            <a:off x="6484861" y="5236093"/>
            <a:ext cx="1905000" cy="1066800"/>
          </a:xfrm>
          <a:prstGeom prst="rect">
            <a:avLst/>
          </a:prstGeom>
        </p:spPr>
      </p:pic>
    </p:spTree>
    <p:extLst>
      <p:ext uri="{BB962C8B-B14F-4D97-AF65-F5344CB8AC3E}">
        <p14:creationId xmlns:p14="http://schemas.microsoft.com/office/powerpoint/2010/main" val="19612472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17AB3D3-3C9C-4DED-809A-78734805B8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D191C1-E3B2-7B31-0316-B3EF7D8CB6BB}"/>
              </a:ext>
            </a:extLst>
          </p:cNvPr>
          <p:cNvSpPr>
            <a:spLocks noGrp="1"/>
          </p:cNvSpPr>
          <p:nvPr>
            <p:ph type="title"/>
          </p:nvPr>
        </p:nvSpPr>
        <p:spPr>
          <a:xfrm>
            <a:off x="595246" y="386930"/>
            <a:ext cx="7549592" cy="781699"/>
          </a:xfrm>
        </p:spPr>
        <p:txBody>
          <a:bodyPr anchor="b">
            <a:normAutofit/>
          </a:bodyPr>
          <a:lstStyle/>
          <a:p>
            <a:r>
              <a:rPr lang="en-US" sz="4200" b="1" dirty="0">
                <a:solidFill>
                  <a:srgbClr val="FF0000"/>
                </a:solidFill>
              </a:rPr>
              <a:t>The Kearsley Litigation</a:t>
            </a:r>
          </a:p>
        </p:txBody>
      </p:sp>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1998845"/>
            <a:ext cx="859094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8537521"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9D5FA9-DFDD-40A2-8A5B-0AB74A3B7345}"/>
              </a:ext>
            </a:extLst>
          </p:cNvPr>
          <p:cNvSpPr>
            <a:spLocks noGrp="1"/>
          </p:cNvSpPr>
          <p:nvPr>
            <p:ph idx="1"/>
          </p:nvPr>
        </p:nvSpPr>
        <p:spPr>
          <a:xfrm>
            <a:off x="135158" y="2276872"/>
            <a:ext cx="5450254" cy="4377601"/>
          </a:xfrm>
        </p:spPr>
        <p:txBody>
          <a:bodyPr anchor="ctr">
            <a:noAutofit/>
          </a:bodyPr>
          <a:lstStyle/>
          <a:p>
            <a:r>
              <a:rPr lang="en-US" sz="2000" dirty="0"/>
              <a:t>Dr K:  Professor and Director of Radiation Oncology at the Cancer Care Centre at St George Hospital, Sydney</a:t>
            </a:r>
          </a:p>
          <a:p>
            <a:r>
              <a:rPr lang="en-US" sz="2000" dirty="0"/>
              <a:t>Dr K pleaded guilty in the NSW District Court to administering Lorazepam to enable him to assault Registrar indecently at a private dinner at his apartment to which she was invited to enable discussions about her career</a:t>
            </a:r>
          </a:p>
          <a:p>
            <a:r>
              <a:rPr lang="en-US" sz="2000" dirty="0"/>
              <a:t>Registrar was supervised by Dr K</a:t>
            </a:r>
          </a:p>
        </p:txBody>
      </p:sp>
      <p:pic>
        <p:nvPicPr>
          <p:cNvPr id="4" name="Picture 3" descr="A person in a graduation gown&#10;&#10;AI-generated content may be incorrect.">
            <a:extLst>
              <a:ext uri="{FF2B5EF4-FFF2-40B4-BE49-F238E27FC236}">
                <a16:creationId xmlns:a16="http://schemas.microsoft.com/office/drawing/2014/main" id="{954D815D-9E15-6C1E-6F37-C538F11AF97F}"/>
              </a:ext>
            </a:extLst>
          </p:cNvPr>
          <p:cNvPicPr>
            <a:picLocks noChangeAspect="1"/>
          </p:cNvPicPr>
          <p:nvPr/>
        </p:nvPicPr>
        <p:blipFill>
          <a:blip r:embed="rId2"/>
          <a:srcRect l="14125" r="16668" b="-2"/>
          <a:stretch>
            <a:fillRect/>
          </a:stretch>
        </p:blipFill>
        <p:spPr>
          <a:xfrm>
            <a:off x="5677261" y="2984778"/>
            <a:ext cx="2860260" cy="2600929"/>
          </a:xfrm>
          <a:prstGeom prst="rect">
            <a:avLst/>
          </a:prstGeom>
        </p:spPr>
      </p:pic>
      <p:sp>
        <p:nvSpPr>
          <p:cNvPr id="15" name="Rectangle 1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323318" y="2332075"/>
            <a:ext cx="781700" cy="11428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788580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14438-9A9B-8A23-A410-1B8DDDC266DA}"/>
              </a:ext>
            </a:extLst>
          </p:cNvPr>
          <p:cNvSpPr>
            <a:spLocks noGrp="1"/>
          </p:cNvSpPr>
          <p:nvPr>
            <p:ph type="title"/>
          </p:nvPr>
        </p:nvSpPr>
        <p:spPr>
          <a:xfrm>
            <a:off x="657519" y="281195"/>
            <a:ext cx="6290745" cy="1616203"/>
          </a:xfrm>
        </p:spPr>
        <p:txBody>
          <a:bodyPr anchor="b">
            <a:normAutofit fontScale="90000"/>
          </a:bodyPr>
          <a:lstStyle/>
          <a:p>
            <a:pPr>
              <a:lnSpc>
                <a:spcPct val="90000"/>
              </a:lnSpc>
            </a:pPr>
            <a:r>
              <a:rPr lang="en-GB" sz="3200" b="1" i="1" dirty="0">
                <a:solidFill>
                  <a:srgbClr val="FF0000"/>
                </a:solidFill>
              </a:rPr>
              <a:t>R v </a:t>
            </a:r>
            <a:r>
              <a:rPr lang="en-GB" sz="3200" b="1" i="1" dirty="0" err="1">
                <a:solidFill>
                  <a:srgbClr val="FF0000"/>
                </a:solidFill>
              </a:rPr>
              <a:t>Kearsely</a:t>
            </a:r>
            <a:r>
              <a:rPr lang="en-GB" sz="3200" b="1" i="1" dirty="0">
                <a:solidFill>
                  <a:srgbClr val="FF0000"/>
                </a:solidFill>
              </a:rPr>
              <a:t>, unreported, District Court of NSW, 26 August 2016, Hock DCJ</a:t>
            </a:r>
            <a:br>
              <a:rPr lang="en-GB" sz="2200" dirty="0"/>
            </a:br>
            <a:endParaRPr lang="en-US" sz="2200" dirty="0"/>
          </a:p>
        </p:txBody>
      </p:sp>
      <p:sp>
        <p:nvSpPr>
          <p:cNvPr id="3" name="Content Placeholder 2">
            <a:extLst>
              <a:ext uri="{FF2B5EF4-FFF2-40B4-BE49-F238E27FC236}">
                <a16:creationId xmlns:a16="http://schemas.microsoft.com/office/drawing/2014/main" id="{8AFB121A-6829-DF78-C5ED-526928406F22}"/>
              </a:ext>
            </a:extLst>
          </p:cNvPr>
          <p:cNvSpPr>
            <a:spLocks noGrp="1"/>
          </p:cNvSpPr>
          <p:nvPr>
            <p:ph idx="1"/>
          </p:nvPr>
        </p:nvSpPr>
        <p:spPr>
          <a:xfrm>
            <a:off x="116532" y="1556791"/>
            <a:ext cx="3989297" cy="5020013"/>
          </a:xfrm>
        </p:spPr>
        <p:txBody>
          <a:bodyPr anchor="t">
            <a:normAutofit fontScale="92500"/>
          </a:bodyPr>
          <a:lstStyle/>
          <a:p>
            <a:pPr>
              <a:lnSpc>
                <a:spcPct val="90000"/>
              </a:lnSpc>
            </a:pPr>
            <a:r>
              <a:rPr lang="en-US" sz="2400" dirty="0"/>
              <a:t>Dr K claimed to be deeply apologetic</a:t>
            </a:r>
          </a:p>
          <a:p>
            <a:pPr>
              <a:lnSpc>
                <a:spcPct val="90000"/>
              </a:lnSpc>
            </a:pPr>
            <a:r>
              <a:rPr lang="en-GB" sz="2400" dirty="0"/>
              <a:t>Explained that he had been under significant pressure and had experienced alcohol blackouts and would undertake treatment to deal with his problem. He was devastated that he had put her in this predicament and offered any third party assistance he could give her, including counselling and mediation with health professionals for both of them.</a:t>
            </a:r>
          </a:p>
          <a:p>
            <a:pPr marL="0" indent="0">
              <a:lnSpc>
                <a:spcPct val="90000"/>
              </a:lnSpc>
              <a:buNone/>
            </a:pPr>
            <a:endParaRPr lang="en-US" sz="1400" dirty="0"/>
          </a:p>
        </p:txBody>
      </p:sp>
      <p:pic>
        <p:nvPicPr>
          <p:cNvPr id="4" name="Picture 3">
            <a:extLst>
              <a:ext uri="{FF2B5EF4-FFF2-40B4-BE49-F238E27FC236}">
                <a16:creationId xmlns:a16="http://schemas.microsoft.com/office/drawing/2014/main" id="{4E80C779-FC57-EF3D-BBD8-AF091B463EB5}"/>
              </a:ext>
            </a:extLst>
          </p:cNvPr>
          <p:cNvPicPr>
            <a:picLocks noChangeAspect="1"/>
          </p:cNvPicPr>
          <p:nvPr/>
        </p:nvPicPr>
        <p:blipFill>
          <a:blip r:embed="rId2"/>
          <a:stretch>
            <a:fillRect/>
          </a:stretch>
        </p:blipFill>
        <p:spPr>
          <a:xfrm>
            <a:off x="4572000" y="1897398"/>
            <a:ext cx="3989297" cy="2988122"/>
          </a:xfrm>
          <a:prstGeom prst="rect">
            <a:avLst/>
          </a:prstGeom>
        </p:spPr>
      </p:pic>
      <p:grpSp>
        <p:nvGrpSpPr>
          <p:cNvPr id="9" name="Group 8">
            <a:extLst>
              <a:ext uri="{FF2B5EF4-FFF2-40B4-BE49-F238E27FC236}">
                <a16:creationId xmlns:a16="http://schemas.microsoft.com/office/drawing/2014/main" id="{1FD67D68-9B83-C338-8342-3348D8F223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768" y="6737718"/>
            <a:ext cx="9155399" cy="123363"/>
            <a:chOff x="-5025" y="6737718"/>
            <a:chExt cx="12207200" cy="123363"/>
          </a:xfrm>
        </p:grpSpPr>
        <p:sp>
          <p:nvSpPr>
            <p:cNvPr id="10" name="Rectangle 9">
              <a:extLst>
                <a:ext uri="{FF2B5EF4-FFF2-40B4-BE49-F238E27FC236}">
                  <a16:creationId xmlns:a16="http://schemas.microsoft.com/office/drawing/2014/main" id="{1E397F34-6B84-0D3B-0F29-B1D134B3B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BD98075-BFC1-BE9C-7FB7-23FE55E433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6803048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C79A5-38A5-5447-C08C-0FFFAD30D6F3}"/>
              </a:ext>
            </a:extLst>
          </p:cNvPr>
          <p:cNvSpPr>
            <a:spLocks noGrp="1"/>
          </p:cNvSpPr>
          <p:nvPr>
            <p:ph type="title"/>
          </p:nvPr>
        </p:nvSpPr>
        <p:spPr>
          <a:xfrm>
            <a:off x="143508" y="404664"/>
            <a:ext cx="8856984" cy="1143000"/>
          </a:xfrm>
        </p:spPr>
        <p:txBody>
          <a:bodyPr/>
          <a:lstStyle/>
          <a:p>
            <a:r>
              <a:rPr lang="en-GB" sz="3600" b="1" i="1" dirty="0">
                <a:solidFill>
                  <a:srgbClr val="FF0000"/>
                </a:solidFill>
              </a:rPr>
              <a:t>R v </a:t>
            </a:r>
            <a:r>
              <a:rPr lang="en-GB" sz="3600" b="1" i="1" dirty="0" err="1">
                <a:solidFill>
                  <a:srgbClr val="FF0000"/>
                </a:solidFill>
              </a:rPr>
              <a:t>Kearsely</a:t>
            </a:r>
            <a:r>
              <a:rPr lang="en-GB" sz="3600" b="1" i="1" dirty="0">
                <a:solidFill>
                  <a:srgbClr val="FF0000"/>
                </a:solidFill>
              </a:rPr>
              <a:t>, unreported, District Court of NSW, 26 August 2016, Hock DCJ</a:t>
            </a:r>
            <a:br>
              <a:rPr lang="en-GB" sz="3600" dirty="0"/>
            </a:br>
            <a:endParaRPr lang="en-US" dirty="0"/>
          </a:p>
        </p:txBody>
      </p:sp>
      <p:sp>
        <p:nvSpPr>
          <p:cNvPr id="3" name="Content Placeholder 2">
            <a:extLst>
              <a:ext uri="{FF2B5EF4-FFF2-40B4-BE49-F238E27FC236}">
                <a16:creationId xmlns:a16="http://schemas.microsoft.com/office/drawing/2014/main" id="{2E425040-CC18-24BF-1BE8-481F359DC6F2}"/>
              </a:ext>
            </a:extLst>
          </p:cNvPr>
          <p:cNvSpPr>
            <a:spLocks noGrp="1"/>
          </p:cNvSpPr>
          <p:nvPr>
            <p:ph idx="1"/>
          </p:nvPr>
        </p:nvSpPr>
        <p:spPr/>
        <p:txBody>
          <a:bodyPr/>
          <a:lstStyle/>
          <a:p>
            <a:pPr marL="457200" lvl="1" indent="0">
              <a:buNone/>
            </a:pPr>
            <a:r>
              <a:rPr lang="en-GB" dirty="0"/>
              <a:t>Registrar’s victim impact state</a:t>
            </a:r>
            <a:r>
              <a:rPr lang="en-GB" i="1" dirty="0"/>
              <a:t>ment:</a:t>
            </a:r>
          </a:p>
          <a:p>
            <a:pPr lvl="1"/>
            <a:r>
              <a:rPr lang="en-GB" i="1" dirty="0"/>
              <a:t>I suffer constant intrusive thoughts and questions about why I was chosen to be the victim of such a despicable crime’. </a:t>
            </a:r>
          </a:p>
          <a:p>
            <a:pPr lvl="1"/>
            <a:r>
              <a:rPr lang="en-GB" i="1" dirty="0"/>
              <a:t>I have been had been</a:t>
            </a:r>
            <a:r>
              <a:rPr lang="en-GB" dirty="0"/>
              <a:t> </a:t>
            </a:r>
            <a:r>
              <a:rPr lang="en-GB" i="1" dirty="0"/>
              <a:t>robbed of my confidence and self-worth and have been treated for two years for posttraumatic stress disorder.</a:t>
            </a:r>
            <a:endParaRPr lang="en-GB" dirty="0"/>
          </a:p>
          <a:p>
            <a:endParaRPr lang="en-US" dirty="0"/>
          </a:p>
        </p:txBody>
      </p:sp>
    </p:spTree>
    <p:extLst>
      <p:ext uri="{BB962C8B-B14F-4D97-AF65-F5344CB8AC3E}">
        <p14:creationId xmlns:p14="http://schemas.microsoft.com/office/powerpoint/2010/main" val="22223543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A8D3E-33C1-5729-FB5F-30754FCAF57A}"/>
              </a:ext>
            </a:extLst>
          </p:cNvPr>
          <p:cNvSpPr>
            <a:spLocks noGrp="1"/>
          </p:cNvSpPr>
          <p:nvPr>
            <p:ph type="title"/>
          </p:nvPr>
        </p:nvSpPr>
        <p:spPr>
          <a:xfrm>
            <a:off x="179512" y="274638"/>
            <a:ext cx="8784976" cy="1143000"/>
          </a:xfrm>
        </p:spPr>
        <p:txBody>
          <a:bodyPr/>
          <a:lstStyle/>
          <a:p>
            <a:r>
              <a:rPr lang="en-GB" sz="3600" b="1" i="1" dirty="0">
                <a:solidFill>
                  <a:srgbClr val="FF0000"/>
                </a:solidFill>
              </a:rPr>
              <a:t>R v </a:t>
            </a:r>
            <a:r>
              <a:rPr lang="en-GB" sz="3600" b="1" i="1" dirty="0" err="1">
                <a:solidFill>
                  <a:srgbClr val="FF0000"/>
                </a:solidFill>
              </a:rPr>
              <a:t>Kearsely</a:t>
            </a:r>
            <a:r>
              <a:rPr lang="en-GB" sz="3600" b="1" i="1" dirty="0">
                <a:solidFill>
                  <a:srgbClr val="FF0000"/>
                </a:solidFill>
              </a:rPr>
              <a:t>, unreported, District Court of NSW, 26 August 2016, Hock DCJ</a:t>
            </a:r>
            <a:endParaRPr lang="en-US" sz="3600" dirty="0"/>
          </a:p>
        </p:txBody>
      </p:sp>
      <p:sp>
        <p:nvSpPr>
          <p:cNvPr id="3" name="Content Placeholder 2">
            <a:extLst>
              <a:ext uri="{FF2B5EF4-FFF2-40B4-BE49-F238E27FC236}">
                <a16:creationId xmlns:a16="http://schemas.microsoft.com/office/drawing/2014/main" id="{3C279910-B1FA-CDDC-41FC-9CEF8C1FB02D}"/>
              </a:ext>
            </a:extLst>
          </p:cNvPr>
          <p:cNvSpPr>
            <a:spLocks noGrp="1"/>
          </p:cNvSpPr>
          <p:nvPr>
            <p:ph idx="1"/>
          </p:nvPr>
        </p:nvSpPr>
        <p:spPr/>
        <p:txBody>
          <a:bodyPr/>
          <a:lstStyle/>
          <a:p>
            <a:r>
              <a:rPr lang="en-GB" sz="2400" dirty="0"/>
              <a:t>Dr K’s intoxication and psychiatric conditions at the time of the offences provided a context for his conduct, although they did not excuse it, and there was only a tenuous link between his psychiatric conditions and his putting a drug in the Registrar’s drink and his sexually assaulting her. </a:t>
            </a:r>
          </a:p>
          <a:p>
            <a:r>
              <a:rPr lang="en-GB" sz="2400" dirty="0"/>
              <a:t>I accept that Dr K is genuinely remorseful and unlikely to reoffend. </a:t>
            </a:r>
          </a:p>
          <a:p>
            <a:r>
              <a:rPr lang="en-GB" sz="2400" dirty="0"/>
              <a:t>Aggregate sentence of imprisonment of</a:t>
            </a:r>
          </a:p>
          <a:p>
            <a:r>
              <a:rPr lang="en-GB" sz="2400" dirty="0"/>
              <a:t>four years and three months’ imprisonment with a non-parole period of two years and three months.</a:t>
            </a:r>
          </a:p>
          <a:p>
            <a:endParaRPr lang="en-US" dirty="0"/>
          </a:p>
        </p:txBody>
      </p:sp>
    </p:spTree>
    <p:extLst>
      <p:ext uri="{BB962C8B-B14F-4D97-AF65-F5344CB8AC3E}">
        <p14:creationId xmlns:p14="http://schemas.microsoft.com/office/powerpoint/2010/main" val="34353554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F1984-E30A-D1C1-E99D-A48DE2349FD0}"/>
              </a:ext>
            </a:extLst>
          </p:cNvPr>
          <p:cNvSpPr>
            <a:spLocks noGrp="1"/>
          </p:cNvSpPr>
          <p:nvPr>
            <p:ph type="title"/>
          </p:nvPr>
        </p:nvSpPr>
        <p:spPr>
          <a:xfrm>
            <a:off x="440142" y="457200"/>
            <a:ext cx="8229600" cy="1143000"/>
          </a:xfrm>
        </p:spPr>
        <p:txBody>
          <a:bodyPr/>
          <a:lstStyle/>
          <a:p>
            <a:r>
              <a:rPr lang="en-GB" b="1" i="1" dirty="0">
                <a:solidFill>
                  <a:srgbClr val="FF0000"/>
                </a:solidFill>
              </a:rPr>
              <a:t>Kearsley v The Queen </a:t>
            </a:r>
            <a:r>
              <a:rPr lang="en-GB" b="1" dirty="0">
                <a:solidFill>
                  <a:srgbClr val="FF0000"/>
                </a:solidFill>
              </a:rPr>
              <a:t>[2017] NSWCCA 28: The Appeal</a:t>
            </a:r>
            <a:br>
              <a:rPr lang="en-GB" dirty="0"/>
            </a:br>
            <a:endParaRPr lang="en-US" dirty="0"/>
          </a:p>
        </p:txBody>
      </p:sp>
      <p:sp>
        <p:nvSpPr>
          <p:cNvPr id="3" name="Content Placeholder 2">
            <a:extLst>
              <a:ext uri="{FF2B5EF4-FFF2-40B4-BE49-F238E27FC236}">
                <a16:creationId xmlns:a16="http://schemas.microsoft.com/office/drawing/2014/main" id="{DAEE087E-A5CE-FB09-C006-0B77448C6CDE}"/>
              </a:ext>
            </a:extLst>
          </p:cNvPr>
          <p:cNvSpPr>
            <a:spLocks noGrp="1"/>
          </p:cNvSpPr>
          <p:nvPr>
            <p:ph idx="1"/>
          </p:nvPr>
        </p:nvSpPr>
        <p:spPr>
          <a:xfrm>
            <a:off x="457200" y="1600200"/>
            <a:ext cx="8229600" cy="4525963"/>
          </a:xfrm>
        </p:spPr>
        <p:txBody>
          <a:bodyPr/>
          <a:lstStyle/>
          <a:p>
            <a:r>
              <a:rPr lang="en-GB" sz="2400" dirty="0"/>
              <a:t>Taking into account that by now Dr K has lost his profession and position of good standing in the community and has been the subject of adverse media publicity with a detrimental effect upon his mental health, the sentencing judge had erred in failing to address explicitly in her reasons the objective gravity of the offence, which in respect of the drugging was ‘moderate’ and in respect of the indecent assault was ‘low to moderate’. The principles of general deterrence are not of particular significance by reason of Dr Kearsley’s psychiatric conditions but his ‘subjective case is very strong. </a:t>
            </a:r>
          </a:p>
          <a:p>
            <a:endParaRPr lang="en-US" dirty="0"/>
          </a:p>
        </p:txBody>
      </p:sp>
    </p:spTree>
    <p:extLst>
      <p:ext uri="{BB962C8B-B14F-4D97-AF65-F5344CB8AC3E}">
        <p14:creationId xmlns:p14="http://schemas.microsoft.com/office/powerpoint/2010/main" val="18440965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ABFDF-AD61-DF53-535A-A534D415AC07}"/>
              </a:ext>
            </a:extLst>
          </p:cNvPr>
          <p:cNvSpPr>
            <a:spLocks noGrp="1"/>
          </p:cNvSpPr>
          <p:nvPr>
            <p:ph type="title"/>
          </p:nvPr>
        </p:nvSpPr>
        <p:spPr/>
        <p:txBody>
          <a:bodyPr/>
          <a:lstStyle/>
          <a:p>
            <a:r>
              <a:rPr lang="en-GB" b="1" i="1" dirty="0">
                <a:solidFill>
                  <a:srgbClr val="FF0000"/>
                </a:solidFill>
              </a:rPr>
              <a:t>Kearsley v The Queen </a:t>
            </a:r>
            <a:r>
              <a:rPr lang="en-GB" b="1" dirty="0">
                <a:solidFill>
                  <a:srgbClr val="FF0000"/>
                </a:solidFill>
              </a:rPr>
              <a:t>[2017] NSWCCA 28</a:t>
            </a:r>
            <a:endParaRPr lang="en-US" dirty="0"/>
          </a:p>
        </p:txBody>
      </p:sp>
      <p:sp>
        <p:nvSpPr>
          <p:cNvPr id="3" name="Content Placeholder 2">
            <a:extLst>
              <a:ext uri="{FF2B5EF4-FFF2-40B4-BE49-F238E27FC236}">
                <a16:creationId xmlns:a16="http://schemas.microsoft.com/office/drawing/2014/main" id="{1F3F7139-9914-6E75-E311-EF28447B7CA7}"/>
              </a:ext>
            </a:extLst>
          </p:cNvPr>
          <p:cNvSpPr>
            <a:spLocks noGrp="1"/>
          </p:cNvSpPr>
          <p:nvPr>
            <p:ph idx="1"/>
          </p:nvPr>
        </p:nvSpPr>
        <p:spPr/>
        <p:txBody>
          <a:bodyPr/>
          <a:lstStyle/>
          <a:p>
            <a:r>
              <a:rPr lang="en-GB" sz="2800" dirty="0"/>
              <a:t>The offences were aggravated by the relationship between Dr K and the Registrar ‘generated by his position as a senior medical practitioner and her position as a junior medical practitioner seeking his professional guidance’. </a:t>
            </a:r>
          </a:p>
          <a:p>
            <a:r>
              <a:rPr lang="en-GB" sz="2800" dirty="0"/>
              <a:t>Dr K’s appeal allowed: resentenced to 18 months’ imprisonment, with an immediate release, and his entering into a good behaviour bond for the balance of his sentence.</a:t>
            </a:r>
          </a:p>
          <a:p>
            <a:endParaRPr lang="en-US" dirty="0"/>
          </a:p>
        </p:txBody>
      </p:sp>
    </p:spTree>
    <p:extLst>
      <p:ext uri="{BB962C8B-B14F-4D97-AF65-F5344CB8AC3E}">
        <p14:creationId xmlns:p14="http://schemas.microsoft.com/office/powerpoint/2010/main" val="15466085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73226-5A13-10D1-0876-5CA4137ACFAB}"/>
              </a:ext>
            </a:extLst>
          </p:cNvPr>
          <p:cNvSpPr>
            <a:spLocks noGrp="1"/>
          </p:cNvSpPr>
          <p:nvPr>
            <p:ph type="title"/>
          </p:nvPr>
        </p:nvSpPr>
        <p:spPr/>
        <p:txBody>
          <a:bodyPr/>
          <a:lstStyle/>
          <a:p>
            <a:r>
              <a:rPr lang="en-US" b="1" dirty="0">
                <a:solidFill>
                  <a:srgbClr val="FF0000"/>
                </a:solidFill>
              </a:rPr>
              <a:t>Further Charges for Dr Kearsley</a:t>
            </a:r>
          </a:p>
        </p:txBody>
      </p:sp>
      <p:sp>
        <p:nvSpPr>
          <p:cNvPr id="3" name="Content Placeholder 2">
            <a:extLst>
              <a:ext uri="{FF2B5EF4-FFF2-40B4-BE49-F238E27FC236}">
                <a16:creationId xmlns:a16="http://schemas.microsoft.com/office/drawing/2014/main" id="{4F735D9D-6233-2326-8896-A7CE21B68122}"/>
              </a:ext>
            </a:extLst>
          </p:cNvPr>
          <p:cNvSpPr>
            <a:spLocks noGrp="1"/>
          </p:cNvSpPr>
          <p:nvPr>
            <p:ph idx="1"/>
          </p:nvPr>
        </p:nvSpPr>
        <p:spPr/>
        <p:txBody>
          <a:bodyPr/>
          <a:lstStyle/>
          <a:p>
            <a:r>
              <a:rPr lang="en-GB" sz="2400" dirty="0"/>
              <a:t>2017: Convicted of indecently assaulting the daughter of an elderly prostate cancer patient. </a:t>
            </a:r>
          </a:p>
          <a:p>
            <a:r>
              <a:rPr lang="en-GB" sz="2400" dirty="0"/>
              <a:t>Dr K invited the victim to lunch at his office at St George Hospital, including giving her champagne, and then took her for a tour of the facilities. </a:t>
            </a:r>
          </a:p>
          <a:p>
            <a:r>
              <a:rPr lang="en-GB" sz="2400" dirty="0"/>
              <a:t>During the tour, he said: ‘Your mother died of breast cancer didn’t she?’ and then offered to give her an impromptu breast examination. She agreed but he then proceeded to touch her naked breasts inappropriately and to squeeze her nipples. </a:t>
            </a:r>
          </a:p>
          <a:p>
            <a:r>
              <a:rPr lang="en-GB" sz="2400" dirty="0"/>
              <a:t>A wholly non-custodial sentence: 340 hours of community service.</a:t>
            </a:r>
          </a:p>
          <a:p>
            <a:endParaRPr lang="en-US" dirty="0"/>
          </a:p>
        </p:txBody>
      </p:sp>
    </p:spTree>
    <p:extLst>
      <p:ext uri="{BB962C8B-B14F-4D97-AF65-F5344CB8AC3E}">
        <p14:creationId xmlns:p14="http://schemas.microsoft.com/office/powerpoint/2010/main" val="34723538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7A24E-65EC-A040-F550-A77FE1AC5B5C}"/>
              </a:ext>
            </a:extLst>
          </p:cNvPr>
          <p:cNvSpPr>
            <a:spLocks noGrp="1"/>
          </p:cNvSpPr>
          <p:nvPr>
            <p:ph type="title"/>
          </p:nvPr>
        </p:nvSpPr>
        <p:spPr>
          <a:xfrm>
            <a:off x="457200" y="489411"/>
            <a:ext cx="8229600" cy="1143000"/>
          </a:xfrm>
        </p:spPr>
        <p:txBody>
          <a:bodyPr/>
          <a:lstStyle/>
          <a:p>
            <a:r>
              <a:rPr lang="en-GB" b="1" i="1" dirty="0">
                <a:solidFill>
                  <a:srgbClr val="FF0000"/>
                </a:solidFill>
              </a:rPr>
              <a:t>Medical Board of Australia v </a:t>
            </a:r>
            <a:r>
              <a:rPr lang="en-GB" b="1" i="1" dirty="0" err="1">
                <a:solidFill>
                  <a:srgbClr val="FF0000"/>
                </a:solidFill>
              </a:rPr>
              <a:t>Handsjuk</a:t>
            </a:r>
            <a:r>
              <a:rPr lang="en-GB" b="1" i="1" dirty="0">
                <a:solidFill>
                  <a:srgbClr val="FF0000"/>
                </a:solidFill>
              </a:rPr>
              <a:t> </a:t>
            </a:r>
            <a:r>
              <a:rPr lang="en-GB" b="1" dirty="0">
                <a:solidFill>
                  <a:srgbClr val="FF0000"/>
                </a:solidFill>
              </a:rPr>
              <a:t>[2019] VCAT 959</a:t>
            </a:r>
            <a:br>
              <a:rPr lang="en-GB" dirty="0"/>
            </a:br>
            <a:endParaRPr lang="en-US" b="1" dirty="0">
              <a:solidFill>
                <a:srgbClr val="FF0000"/>
              </a:solidFill>
            </a:endParaRPr>
          </a:p>
        </p:txBody>
      </p:sp>
      <p:sp>
        <p:nvSpPr>
          <p:cNvPr id="3" name="Content Placeholder 2">
            <a:extLst>
              <a:ext uri="{FF2B5EF4-FFF2-40B4-BE49-F238E27FC236}">
                <a16:creationId xmlns:a16="http://schemas.microsoft.com/office/drawing/2014/main" id="{32ECD9C2-34A7-B56E-F3E4-5DED514FD62F}"/>
              </a:ext>
            </a:extLst>
          </p:cNvPr>
          <p:cNvSpPr>
            <a:spLocks noGrp="1"/>
          </p:cNvSpPr>
          <p:nvPr>
            <p:ph idx="1"/>
          </p:nvPr>
        </p:nvSpPr>
        <p:spPr>
          <a:xfrm>
            <a:off x="0" y="1412776"/>
            <a:ext cx="8902824" cy="4525963"/>
          </a:xfrm>
        </p:spPr>
        <p:txBody>
          <a:bodyPr/>
          <a:lstStyle/>
          <a:p>
            <a:r>
              <a:rPr lang="en-GB" sz="2400" dirty="0"/>
              <a:t>Dr AB, a GP, was referred to Dr H, a psychiatrist, for treatment for symptoms of social anxiety, low self-esteem, disordered eating and depression. </a:t>
            </a:r>
          </a:p>
          <a:p>
            <a:r>
              <a:rPr lang="en-GB" sz="2400" dirty="0"/>
              <a:t>She was treated by him for some fifteen years. </a:t>
            </a:r>
          </a:p>
          <a:p>
            <a:r>
              <a:rPr lang="en-GB" sz="2400" dirty="0"/>
              <a:t>She alleged that Dr H engaged in professional misconduct in the form of intimate physical contact and/or sexualised conduct with between 1998 and 2003</a:t>
            </a:r>
          </a:p>
          <a:p>
            <a:r>
              <a:rPr lang="en-GB" sz="2400" dirty="0"/>
              <a:t>For most of the 4-day hearing Dr AB was  rigorously cross-examined. She was unswerving and dignified in her evidence.</a:t>
            </a:r>
          </a:p>
          <a:p>
            <a:r>
              <a:rPr lang="en-GB" sz="2400" dirty="0"/>
              <a:t>However, ultimately Dr AB was disbelieved on her oath so prof misconduct not found proved. VCAT gave reasons.</a:t>
            </a:r>
          </a:p>
          <a:p>
            <a:r>
              <a:rPr lang="en-GB" sz="2400" dirty="0"/>
              <a:t>Shortly after the decision was handed down, Dr AB committed suicide.</a:t>
            </a:r>
            <a:endParaRPr lang="en-US" sz="2400" dirty="0"/>
          </a:p>
        </p:txBody>
      </p:sp>
    </p:spTree>
    <p:extLst>
      <p:ext uri="{BB962C8B-B14F-4D97-AF65-F5344CB8AC3E}">
        <p14:creationId xmlns:p14="http://schemas.microsoft.com/office/powerpoint/2010/main" val="17134282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8824632"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E1A07F7-24C0-9B8B-848F-9283E4D2F1DE}"/>
              </a:ext>
            </a:extLst>
          </p:cNvPr>
          <p:cNvSpPr>
            <a:spLocks noGrp="1"/>
          </p:cNvSpPr>
          <p:nvPr>
            <p:ph type="title"/>
          </p:nvPr>
        </p:nvSpPr>
        <p:spPr>
          <a:xfrm>
            <a:off x="852775" y="404665"/>
            <a:ext cx="7044316" cy="1008112"/>
          </a:xfrm>
        </p:spPr>
        <p:txBody>
          <a:bodyPr>
            <a:normAutofit/>
          </a:bodyPr>
          <a:lstStyle/>
          <a:p>
            <a:r>
              <a:rPr lang="en-US" b="1" dirty="0">
                <a:solidFill>
                  <a:srgbClr val="FF0000"/>
                </a:solidFill>
              </a:rPr>
              <a:t>Observations</a:t>
            </a:r>
          </a:p>
        </p:txBody>
      </p:sp>
      <p:sp>
        <p:nvSpPr>
          <p:cNvPr id="3" name="Content Placeholder 2">
            <a:extLst>
              <a:ext uri="{FF2B5EF4-FFF2-40B4-BE49-F238E27FC236}">
                <a16:creationId xmlns:a16="http://schemas.microsoft.com/office/drawing/2014/main" id="{37FC8762-A0D5-6603-7E1B-C24F55C2431D}"/>
              </a:ext>
            </a:extLst>
          </p:cNvPr>
          <p:cNvSpPr>
            <a:spLocks noGrp="1"/>
          </p:cNvSpPr>
          <p:nvPr>
            <p:ph idx="1"/>
          </p:nvPr>
        </p:nvSpPr>
        <p:spPr>
          <a:xfrm>
            <a:off x="1" y="1988840"/>
            <a:ext cx="4572000" cy="4608512"/>
          </a:xfrm>
        </p:spPr>
        <p:txBody>
          <a:bodyPr>
            <a:noAutofit/>
          </a:bodyPr>
          <a:lstStyle/>
          <a:p>
            <a:pPr>
              <a:lnSpc>
                <a:spcPct val="90000"/>
              </a:lnSpc>
            </a:pPr>
            <a:r>
              <a:rPr lang="en-US" sz="2000" dirty="0"/>
              <a:t>Outcomes for complainants at very best provide some measure of vindication but usually at ahigh  professional and personal cost.</a:t>
            </a:r>
          </a:p>
          <a:p>
            <a:pPr>
              <a:lnSpc>
                <a:spcPct val="90000"/>
              </a:lnSpc>
            </a:pPr>
            <a:r>
              <a:rPr lang="en-US" sz="2000" dirty="0"/>
              <a:t>Perpetrators can often rely on prior good character and assemble a portfolio of professional referees.</a:t>
            </a:r>
          </a:p>
          <a:p>
            <a:pPr>
              <a:lnSpc>
                <a:spcPct val="90000"/>
              </a:lnSpc>
            </a:pPr>
            <a:r>
              <a:rPr lang="en-US" sz="2000" dirty="0"/>
              <a:t>There are many structural impediments for complainants and many sources of support for those against whom complaints are made.</a:t>
            </a:r>
          </a:p>
          <a:p>
            <a:pPr>
              <a:lnSpc>
                <a:spcPct val="90000"/>
              </a:lnSpc>
            </a:pPr>
            <a:r>
              <a:rPr lang="en-US" sz="2000" dirty="0"/>
              <a:t>Better support for complainants through Colleges, institutions and Boards is vital – in the public interest and out of compassion</a:t>
            </a:r>
          </a:p>
        </p:txBody>
      </p:sp>
      <p:pic>
        <p:nvPicPr>
          <p:cNvPr id="4" name="Picture 3">
            <a:extLst>
              <a:ext uri="{FF2B5EF4-FFF2-40B4-BE49-F238E27FC236}">
                <a16:creationId xmlns:a16="http://schemas.microsoft.com/office/drawing/2014/main" id="{51C6F663-6F51-54E2-86E6-420A5B9F9C13}"/>
              </a:ext>
            </a:extLst>
          </p:cNvPr>
          <p:cNvPicPr>
            <a:picLocks noChangeAspect="1"/>
          </p:cNvPicPr>
          <p:nvPr/>
        </p:nvPicPr>
        <p:blipFill>
          <a:blip r:embed="rId2"/>
          <a:stretch>
            <a:fillRect/>
          </a:stretch>
        </p:blipFill>
        <p:spPr>
          <a:xfrm>
            <a:off x="5039525" y="3159344"/>
            <a:ext cx="3591379" cy="1807054"/>
          </a:xfrm>
          <a:prstGeom prst="rect">
            <a:avLst/>
          </a:prstGeom>
        </p:spPr>
      </p:pic>
      <p:sp>
        <p:nvSpPr>
          <p:cNvPr id="13" name="Freeform: Shape 12">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036218" y="6209414"/>
            <a:ext cx="5107781"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926583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E6EE13-FCCC-6126-A684-FC403108AF4A}"/>
              </a:ext>
            </a:extLst>
          </p:cNvPr>
          <p:cNvSpPr>
            <a:spLocks noGrp="1"/>
          </p:cNvSpPr>
          <p:nvPr>
            <p:ph type="title"/>
          </p:nvPr>
        </p:nvSpPr>
        <p:spPr>
          <a:xfrm>
            <a:off x="429369" y="238539"/>
            <a:ext cx="8263890" cy="1434415"/>
          </a:xfrm>
        </p:spPr>
        <p:txBody>
          <a:bodyPr anchor="b">
            <a:normAutofit fontScale="90000"/>
          </a:bodyPr>
          <a:lstStyle/>
          <a:p>
            <a:r>
              <a:rPr lang="en-US" sz="4700" b="1" dirty="0">
                <a:solidFill>
                  <a:srgbClr val="FF0000"/>
                </a:solidFill>
              </a:rPr>
              <a:t>The Conventional Regulatory and Legal Focus </a:t>
            </a:r>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369" y="1681544"/>
            <a:ext cx="8229600" cy="18288"/>
          </a:xfrm>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27594" y="-4267"/>
                  <a:pt x="329693" y="13251"/>
                  <a:pt x="521208" y="0"/>
                </a:cubicBezTo>
                <a:cubicBezTo>
                  <a:pt x="712723" y="-13251"/>
                  <a:pt x="1137373" y="-13618"/>
                  <a:pt x="1371600" y="0"/>
                </a:cubicBezTo>
                <a:cubicBezTo>
                  <a:pt x="1605827" y="13618"/>
                  <a:pt x="1975382" y="-27374"/>
                  <a:pt x="2221992" y="0"/>
                </a:cubicBezTo>
                <a:cubicBezTo>
                  <a:pt x="2468602" y="27374"/>
                  <a:pt x="2863316" y="-20517"/>
                  <a:pt x="3072384" y="0"/>
                </a:cubicBezTo>
                <a:cubicBezTo>
                  <a:pt x="3281452" y="20517"/>
                  <a:pt x="3331438" y="10793"/>
                  <a:pt x="3511296" y="0"/>
                </a:cubicBezTo>
                <a:cubicBezTo>
                  <a:pt x="3691154" y="-10793"/>
                  <a:pt x="3906405" y="-29737"/>
                  <a:pt x="4114800" y="0"/>
                </a:cubicBezTo>
                <a:cubicBezTo>
                  <a:pt x="4323195" y="29737"/>
                  <a:pt x="4428852" y="-2234"/>
                  <a:pt x="4553712" y="0"/>
                </a:cubicBezTo>
                <a:cubicBezTo>
                  <a:pt x="4678572" y="2234"/>
                  <a:pt x="5065629" y="29368"/>
                  <a:pt x="5239512" y="0"/>
                </a:cubicBezTo>
                <a:cubicBezTo>
                  <a:pt x="5413395" y="-29368"/>
                  <a:pt x="5703888" y="11839"/>
                  <a:pt x="5843016" y="0"/>
                </a:cubicBezTo>
                <a:cubicBezTo>
                  <a:pt x="5982144" y="-11839"/>
                  <a:pt x="6260765" y="24719"/>
                  <a:pt x="6611112" y="0"/>
                </a:cubicBezTo>
                <a:cubicBezTo>
                  <a:pt x="6961459" y="-24719"/>
                  <a:pt x="7228293" y="32959"/>
                  <a:pt x="7461504" y="0"/>
                </a:cubicBezTo>
                <a:cubicBezTo>
                  <a:pt x="7694715" y="-32959"/>
                  <a:pt x="7990029" y="-3422"/>
                  <a:pt x="8229600" y="0"/>
                </a:cubicBezTo>
                <a:cubicBezTo>
                  <a:pt x="8228940" y="5812"/>
                  <a:pt x="8229447" y="9773"/>
                  <a:pt x="8229600" y="18288"/>
                </a:cubicBezTo>
                <a:cubicBezTo>
                  <a:pt x="7940706" y="-9293"/>
                  <a:pt x="7792584" y="-16009"/>
                  <a:pt x="7461504" y="18288"/>
                </a:cubicBezTo>
                <a:cubicBezTo>
                  <a:pt x="7130424" y="52585"/>
                  <a:pt x="7080072" y="43845"/>
                  <a:pt x="6940296" y="18288"/>
                </a:cubicBezTo>
                <a:cubicBezTo>
                  <a:pt x="6800520" y="-7269"/>
                  <a:pt x="6672872" y="26671"/>
                  <a:pt x="6419088" y="18288"/>
                </a:cubicBezTo>
                <a:cubicBezTo>
                  <a:pt x="6165304" y="9905"/>
                  <a:pt x="5869721" y="4987"/>
                  <a:pt x="5650992" y="18288"/>
                </a:cubicBezTo>
                <a:cubicBezTo>
                  <a:pt x="5432263" y="31589"/>
                  <a:pt x="5308310" y="3023"/>
                  <a:pt x="5129784" y="18288"/>
                </a:cubicBezTo>
                <a:cubicBezTo>
                  <a:pt x="4951258" y="33553"/>
                  <a:pt x="4799696" y="15357"/>
                  <a:pt x="4690872" y="18288"/>
                </a:cubicBezTo>
                <a:cubicBezTo>
                  <a:pt x="4582048" y="21219"/>
                  <a:pt x="4311124" y="-7836"/>
                  <a:pt x="4087368" y="18288"/>
                </a:cubicBezTo>
                <a:cubicBezTo>
                  <a:pt x="3863612" y="44412"/>
                  <a:pt x="3730288" y="13374"/>
                  <a:pt x="3401568" y="18288"/>
                </a:cubicBezTo>
                <a:cubicBezTo>
                  <a:pt x="3072848" y="23202"/>
                  <a:pt x="3020684" y="32425"/>
                  <a:pt x="2798064" y="18288"/>
                </a:cubicBezTo>
                <a:cubicBezTo>
                  <a:pt x="2575444" y="4151"/>
                  <a:pt x="2440915" y="-7352"/>
                  <a:pt x="2276856" y="18288"/>
                </a:cubicBezTo>
                <a:cubicBezTo>
                  <a:pt x="2112797" y="43928"/>
                  <a:pt x="1726502" y="-9560"/>
                  <a:pt x="1426464" y="18288"/>
                </a:cubicBezTo>
                <a:cubicBezTo>
                  <a:pt x="1126426" y="46136"/>
                  <a:pt x="992925" y="21016"/>
                  <a:pt x="740664" y="18288"/>
                </a:cubicBezTo>
                <a:cubicBezTo>
                  <a:pt x="488403" y="15560"/>
                  <a:pt x="195650" y="-16061"/>
                  <a:pt x="0" y="18288"/>
                </a:cubicBezTo>
                <a:cubicBezTo>
                  <a:pt x="348" y="9455"/>
                  <a:pt x="654" y="3983"/>
                  <a:pt x="0" y="0"/>
                </a:cubicBezTo>
                <a:close/>
              </a:path>
              <a:path w="8229600" h="18288" stroke="0" extrusionOk="0">
                <a:moveTo>
                  <a:pt x="0" y="0"/>
                </a:moveTo>
                <a:cubicBezTo>
                  <a:pt x="259263" y="-9445"/>
                  <a:pt x="404731" y="4427"/>
                  <a:pt x="521208" y="0"/>
                </a:cubicBezTo>
                <a:cubicBezTo>
                  <a:pt x="637685" y="-4427"/>
                  <a:pt x="839187" y="564"/>
                  <a:pt x="960120" y="0"/>
                </a:cubicBezTo>
                <a:cubicBezTo>
                  <a:pt x="1081053" y="-564"/>
                  <a:pt x="1313469" y="-16481"/>
                  <a:pt x="1481328" y="0"/>
                </a:cubicBezTo>
                <a:cubicBezTo>
                  <a:pt x="1649187" y="16481"/>
                  <a:pt x="1885247" y="26161"/>
                  <a:pt x="2167128" y="0"/>
                </a:cubicBezTo>
                <a:cubicBezTo>
                  <a:pt x="2449009" y="-26161"/>
                  <a:pt x="2761875" y="-22202"/>
                  <a:pt x="2935224" y="0"/>
                </a:cubicBezTo>
                <a:cubicBezTo>
                  <a:pt x="3108573" y="22202"/>
                  <a:pt x="3540687" y="-2863"/>
                  <a:pt x="3785616" y="0"/>
                </a:cubicBezTo>
                <a:cubicBezTo>
                  <a:pt x="4030545" y="2863"/>
                  <a:pt x="4280774" y="-12442"/>
                  <a:pt x="4636008" y="0"/>
                </a:cubicBezTo>
                <a:cubicBezTo>
                  <a:pt x="4991242" y="12442"/>
                  <a:pt x="5025483" y="16914"/>
                  <a:pt x="5239512" y="0"/>
                </a:cubicBezTo>
                <a:cubicBezTo>
                  <a:pt x="5453541" y="-16914"/>
                  <a:pt x="5754008" y="16592"/>
                  <a:pt x="6007608" y="0"/>
                </a:cubicBezTo>
                <a:cubicBezTo>
                  <a:pt x="6261208" y="-16592"/>
                  <a:pt x="6407957" y="-11909"/>
                  <a:pt x="6693408" y="0"/>
                </a:cubicBezTo>
                <a:cubicBezTo>
                  <a:pt x="6978859" y="11909"/>
                  <a:pt x="7015437" y="-20890"/>
                  <a:pt x="7296912" y="0"/>
                </a:cubicBezTo>
                <a:cubicBezTo>
                  <a:pt x="7578387" y="20890"/>
                  <a:pt x="7859622" y="46406"/>
                  <a:pt x="8229600" y="0"/>
                </a:cubicBezTo>
                <a:cubicBezTo>
                  <a:pt x="8230508" y="6337"/>
                  <a:pt x="8228722" y="11778"/>
                  <a:pt x="8229600" y="18288"/>
                </a:cubicBezTo>
                <a:cubicBezTo>
                  <a:pt x="8075287" y="35054"/>
                  <a:pt x="7821366" y="21850"/>
                  <a:pt x="7626096" y="18288"/>
                </a:cubicBezTo>
                <a:cubicBezTo>
                  <a:pt x="7430826" y="14726"/>
                  <a:pt x="7320004" y="-9669"/>
                  <a:pt x="7022592" y="18288"/>
                </a:cubicBezTo>
                <a:cubicBezTo>
                  <a:pt x="6725180" y="46245"/>
                  <a:pt x="6348804" y="-14025"/>
                  <a:pt x="6172200" y="18288"/>
                </a:cubicBezTo>
                <a:cubicBezTo>
                  <a:pt x="5995596" y="50601"/>
                  <a:pt x="5788102" y="22890"/>
                  <a:pt x="5650992" y="18288"/>
                </a:cubicBezTo>
                <a:cubicBezTo>
                  <a:pt x="5513882" y="13686"/>
                  <a:pt x="5198399" y="29121"/>
                  <a:pt x="4882896" y="18288"/>
                </a:cubicBezTo>
                <a:cubicBezTo>
                  <a:pt x="4567393" y="7455"/>
                  <a:pt x="4557008" y="26965"/>
                  <a:pt x="4443984" y="18288"/>
                </a:cubicBezTo>
                <a:cubicBezTo>
                  <a:pt x="4330960" y="9611"/>
                  <a:pt x="4061674" y="28891"/>
                  <a:pt x="3758184" y="18288"/>
                </a:cubicBezTo>
                <a:cubicBezTo>
                  <a:pt x="3454694" y="7685"/>
                  <a:pt x="3380392" y="19119"/>
                  <a:pt x="3236976" y="18288"/>
                </a:cubicBezTo>
                <a:cubicBezTo>
                  <a:pt x="3093560" y="17457"/>
                  <a:pt x="2632116" y="37607"/>
                  <a:pt x="2386584" y="18288"/>
                </a:cubicBezTo>
                <a:cubicBezTo>
                  <a:pt x="2141052" y="-1031"/>
                  <a:pt x="2110884" y="28777"/>
                  <a:pt x="1947672" y="18288"/>
                </a:cubicBezTo>
                <a:cubicBezTo>
                  <a:pt x="1784460" y="7799"/>
                  <a:pt x="1535467" y="461"/>
                  <a:pt x="1261872" y="18288"/>
                </a:cubicBezTo>
                <a:cubicBezTo>
                  <a:pt x="988277" y="36115"/>
                  <a:pt x="1021096" y="10375"/>
                  <a:pt x="822960" y="18288"/>
                </a:cubicBezTo>
                <a:cubicBezTo>
                  <a:pt x="624824" y="26201"/>
                  <a:pt x="298309" y="1283"/>
                  <a:pt x="0" y="18288"/>
                </a:cubicBezTo>
                <a:cubicBezTo>
                  <a:pt x="-633" y="12278"/>
                  <a:pt x="-757" y="5867"/>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B602E00-F564-BC17-6922-5BA1F2E3C0AC}"/>
              </a:ext>
            </a:extLst>
          </p:cNvPr>
          <p:cNvSpPr>
            <a:spLocks noGrp="1"/>
          </p:cNvSpPr>
          <p:nvPr>
            <p:ph idx="1"/>
          </p:nvPr>
        </p:nvSpPr>
        <p:spPr>
          <a:xfrm>
            <a:off x="429369" y="2071316"/>
            <a:ext cx="5035164" cy="4731820"/>
          </a:xfrm>
        </p:spPr>
        <p:txBody>
          <a:bodyPr anchor="t">
            <a:normAutofit/>
          </a:bodyPr>
          <a:lstStyle/>
          <a:p>
            <a:r>
              <a:rPr lang="en-GB" sz="1900" b="0" i="0" u="none" strike="noStrike" dirty="0">
                <a:effectLst/>
                <a:latin typeface="Helvetica" pitchFamily="2" charset="0"/>
              </a:rPr>
              <a:t>Exercise of power over vulnerable patients</a:t>
            </a:r>
          </a:p>
          <a:p>
            <a:r>
              <a:rPr lang="en-GB" sz="1900" dirty="0">
                <a:latin typeface="Helvetica" pitchFamily="2" charset="0"/>
              </a:rPr>
              <a:t>Eg Dr Andrew Churchyard, involving over 100 patients assaulted in the course of his practice as a neurologist</a:t>
            </a:r>
          </a:p>
          <a:p>
            <a:r>
              <a:rPr lang="en-GB" sz="1900" b="0" i="0" u="none" strike="noStrike" dirty="0">
                <a:effectLst/>
                <a:latin typeface="Helvetica" pitchFamily="2" charset="0"/>
              </a:rPr>
              <a:t>Outcome: Dr Churchyard committed suicide prior to criminal charges, civil actions and disciplinary proceedings reaching completion.</a:t>
            </a:r>
          </a:p>
          <a:p>
            <a:r>
              <a:rPr lang="en-GB" sz="1900" b="0" i="0" u="none" strike="noStrike" dirty="0">
                <a:effectLst/>
                <a:latin typeface="Helvetica" pitchFamily="2" charset="0"/>
              </a:rPr>
              <a:t>Prof Ron Paterson’s </a:t>
            </a:r>
            <a:r>
              <a:rPr lang="en-GB" sz="1900" i="1" dirty="0"/>
              <a:t>Independent Review of the Use of Chaperones to Protect Patients in Australia</a:t>
            </a:r>
          </a:p>
          <a:p>
            <a:r>
              <a:rPr lang="en-GB" sz="1900" b="0" u="none" strike="noStrike" dirty="0">
                <a:effectLst/>
                <a:latin typeface="Helvetica" pitchFamily="2" charset="0"/>
              </a:rPr>
              <a:t>More assertive taking of immediate action and reduced use of chaperones by the 16 </a:t>
            </a:r>
            <a:r>
              <a:rPr lang="en-GB" sz="1900" dirty="0">
                <a:latin typeface="Helvetica" pitchFamily="2" charset="0"/>
              </a:rPr>
              <a:t>B</a:t>
            </a:r>
            <a:r>
              <a:rPr lang="en-GB" sz="1900" b="0" u="none" strike="noStrike" dirty="0">
                <a:effectLst/>
                <a:latin typeface="Helvetica" pitchFamily="2" charset="0"/>
              </a:rPr>
              <a:t>oards</a:t>
            </a:r>
          </a:p>
        </p:txBody>
      </p:sp>
      <p:pic>
        <p:nvPicPr>
          <p:cNvPr id="4" name="Picture 3" descr="A person in a white shirt&#10;&#10;AI-generated content may be incorrect.">
            <a:extLst>
              <a:ext uri="{FF2B5EF4-FFF2-40B4-BE49-F238E27FC236}">
                <a16:creationId xmlns:a16="http://schemas.microsoft.com/office/drawing/2014/main" id="{F6EE111A-74CE-24EB-2CA8-44AE7C60B34D}"/>
              </a:ext>
            </a:extLst>
          </p:cNvPr>
          <p:cNvPicPr>
            <a:picLocks noChangeAspect="1"/>
          </p:cNvPicPr>
          <p:nvPr/>
        </p:nvPicPr>
        <p:blipFill>
          <a:blip r:embed="rId2"/>
          <a:srcRect l="16356" r="35628" b="-1"/>
          <a:stretch>
            <a:fillRect/>
          </a:stretch>
        </p:blipFill>
        <p:spPr>
          <a:xfrm>
            <a:off x="5756743" y="2093976"/>
            <a:ext cx="2955798" cy="4096512"/>
          </a:xfrm>
          <a:prstGeom prst="rect">
            <a:avLst/>
          </a:prstGeom>
        </p:spPr>
      </p:pic>
    </p:spTree>
    <p:extLst>
      <p:ext uri="{BB962C8B-B14F-4D97-AF65-F5344CB8AC3E}">
        <p14:creationId xmlns:p14="http://schemas.microsoft.com/office/powerpoint/2010/main" val="4243561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1E75B6F-908B-B048-C241-58D249FA724D}"/>
              </a:ext>
            </a:extLst>
          </p:cNvPr>
          <p:cNvSpPr>
            <a:spLocks noGrp="1"/>
          </p:cNvSpPr>
          <p:nvPr>
            <p:ph type="title"/>
          </p:nvPr>
        </p:nvSpPr>
        <p:spPr>
          <a:xfrm>
            <a:off x="352028" y="214604"/>
            <a:ext cx="8791971" cy="1719072"/>
          </a:xfrm>
        </p:spPr>
        <p:txBody>
          <a:bodyPr anchor="b">
            <a:normAutofit/>
          </a:bodyPr>
          <a:lstStyle/>
          <a:p>
            <a:pPr>
              <a:lnSpc>
                <a:spcPct val="90000"/>
              </a:lnSpc>
            </a:pPr>
            <a:r>
              <a:rPr lang="en-US" sz="3600" b="1" dirty="0">
                <a:solidFill>
                  <a:srgbClr val="FF0000"/>
                </a:solidFill>
              </a:rPr>
              <a:t>Opportunistic Predation in the Workplace</a:t>
            </a:r>
          </a:p>
        </p:txBody>
      </p:sp>
      <p:sp>
        <p:nvSpPr>
          <p:cNvPr id="11"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2573756"/>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A136CCA-A1AC-36C8-5B61-142856026087}"/>
              </a:ext>
            </a:extLst>
          </p:cNvPr>
          <p:cNvSpPr>
            <a:spLocks noGrp="1"/>
          </p:cNvSpPr>
          <p:nvPr>
            <p:ph idx="1"/>
          </p:nvPr>
        </p:nvSpPr>
        <p:spPr>
          <a:xfrm>
            <a:off x="473202" y="2807208"/>
            <a:ext cx="2571750" cy="3410712"/>
          </a:xfrm>
        </p:spPr>
        <p:txBody>
          <a:bodyPr anchor="t">
            <a:normAutofit/>
          </a:bodyPr>
          <a:lstStyle/>
          <a:p>
            <a:pPr>
              <a:lnSpc>
                <a:spcPct val="90000"/>
              </a:lnSpc>
            </a:pPr>
            <a:r>
              <a:rPr lang="en-US" sz="1800" dirty="0"/>
              <a:t>Occurs in every workplace</a:t>
            </a:r>
          </a:p>
          <a:p>
            <a:pPr>
              <a:lnSpc>
                <a:spcPct val="90000"/>
              </a:lnSpc>
            </a:pPr>
            <a:r>
              <a:rPr lang="en-US" sz="1800" dirty="0"/>
              <a:t>Workplaces where there is a hierarchy and vulnerabilities lend themselves to the opportunity for sexual predation and harassment, especially where workplace protections are inadequate</a:t>
            </a:r>
          </a:p>
        </p:txBody>
      </p:sp>
      <p:pic>
        <p:nvPicPr>
          <p:cNvPr id="4" name="Picture 3">
            <a:extLst>
              <a:ext uri="{FF2B5EF4-FFF2-40B4-BE49-F238E27FC236}">
                <a16:creationId xmlns:a16="http://schemas.microsoft.com/office/drawing/2014/main" id="{DFB71166-D694-9C7F-0DAD-D011FA2C312F}"/>
              </a:ext>
            </a:extLst>
          </p:cNvPr>
          <p:cNvPicPr>
            <a:picLocks noChangeAspect="1"/>
          </p:cNvPicPr>
          <p:nvPr/>
        </p:nvPicPr>
        <p:blipFill>
          <a:blip r:embed="rId2"/>
          <a:stretch>
            <a:fillRect/>
          </a:stretch>
        </p:blipFill>
        <p:spPr>
          <a:xfrm>
            <a:off x="3531652" y="2704961"/>
            <a:ext cx="5177790" cy="3599430"/>
          </a:xfrm>
          <a:prstGeom prst="rect">
            <a:avLst/>
          </a:prstGeom>
        </p:spPr>
      </p:pic>
    </p:spTree>
    <p:extLst>
      <p:ext uri="{BB962C8B-B14F-4D97-AF65-F5344CB8AC3E}">
        <p14:creationId xmlns:p14="http://schemas.microsoft.com/office/powerpoint/2010/main" val="3706615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082CF72-E2BA-5329-83D1-85FB001EEC68}"/>
              </a:ext>
            </a:extLst>
          </p:cNvPr>
          <p:cNvSpPr>
            <a:spLocks noGrp="1"/>
          </p:cNvSpPr>
          <p:nvPr>
            <p:ph type="title"/>
          </p:nvPr>
        </p:nvSpPr>
        <p:spPr>
          <a:xfrm>
            <a:off x="480060" y="329184"/>
            <a:ext cx="5170932" cy="1332760"/>
          </a:xfrm>
        </p:spPr>
        <p:txBody>
          <a:bodyPr anchor="b">
            <a:normAutofit/>
          </a:bodyPr>
          <a:lstStyle/>
          <a:p>
            <a:pPr>
              <a:lnSpc>
                <a:spcPct val="90000"/>
              </a:lnSpc>
            </a:pPr>
            <a:r>
              <a:rPr lang="en-US" sz="4000" b="1" dirty="0">
                <a:solidFill>
                  <a:srgbClr val="FF0000"/>
                </a:solidFill>
              </a:rPr>
              <a:t>Incidence of Sexual Improprieties</a:t>
            </a:r>
          </a:p>
        </p:txBody>
      </p:sp>
      <p:sp>
        <p:nvSpPr>
          <p:cNvPr id="12"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214" y="2395728"/>
            <a:ext cx="3182691" cy="18288"/>
          </a:xfrm>
          <a:custGeom>
            <a:avLst/>
            <a:gdLst>
              <a:gd name="connsiteX0" fmla="*/ 0 w 3182691"/>
              <a:gd name="connsiteY0" fmla="*/ 0 h 18288"/>
              <a:gd name="connsiteX1" fmla="*/ 636538 w 3182691"/>
              <a:gd name="connsiteY1" fmla="*/ 0 h 18288"/>
              <a:gd name="connsiteX2" fmla="*/ 1273076 w 3182691"/>
              <a:gd name="connsiteY2" fmla="*/ 0 h 18288"/>
              <a:gd name="connsiteX3" fmla="*/ 1909615 w 3182691"/>
              <a:gd name="connsiteY3" fmla="*/ 0 h 18288"/>
              <a:gd name="connsiteX4" fmla="*/ 2482499 w 3182691"/>
              <a:gd name="connsiteY4" fmla="*/ 0 h 18288"/>
              <a:gd name="connsiteX5" fmla="*/ 3182691 w 3182691"/>
              <a:gd name="connsiteY5" fmla="*/ 0 h 18288"/>
              <a:gd name="connsiteX6" fmla="*/ 3182691 w 3182691"/>
              <a:gd name="connsiteY6" fmla="*/ 18288 h 18288"/>
              <a:gd name="connsiteX7" fmla="*/ 2609807 w 3182691"/>
              <a:gd name="connsiteY7" fmla="*/ 18288 h 18288"/>
              <a:gd name="connsiteX8" fmla="*/ 2068749 w 3182691"/>
              <a:gd name="connsiteY8" fmla="*/ 18288 h 18288"/>
              <a:gd name="connsiteX9" fmla="*/ 1432211 w 3182691"/>
              <a:gd name="connsiteY9" fmla="*/ 18288 h 18288"/>
              <a:gd name="connsiteX10" fmla="*/ 859327 w 3182691"/>
              <a:gd name="connsiteY10" fmla="*/ 18288 h 18288"/>
              <a:gd name="connsiteX11" fmla="*/ 0 w 3182691"/>
              <a:gd name="connsiteY11" fmla="*/ 18288 h 18288"/>
              <a:gd name="connsiteX12" fmla="*/ 0 w 3182691"/>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82691" h="18288" fill="none" extrusionOk="0">
                <a:moveTo>
                  <a:pt x="0" y="0"/>
                </a:moveTo>
                <a:cubicBezTo>
                  <a:pt x="253588" y="25878"/>
                  <a:pt x="409323" y="-5359"/>
                  <a:pt x="636538" y="0"/>
                </a:cubicBezTo>
                <a:cubicBezTo>
                  <a:pt x="863753" y="5359"/>
                  <a:pt x="1013406" y="3458"/>
                  <a:pt x="1273076" y="0"/>
                </a:cubicBezTo>
                <a:cubicBezTo>
                  <a:pt x="1532746" y="-3458"/>
                  <a:pt x="1697408" y="-16840"/>
                  <a:pt x="1909615" y="0"/>
                </a:cubicBezTo>
                <a:cubicBezTo>
                  <a:pt x="2121822" y="16840"/>
                  <a:pt x="2213494" y="-18555"/>
                  <a:pt x="2482499" y="0"/>
                </a:cubicBezTo>
                <a:cubicBezTo>
                  <a:pt x="2751504" y="18555"/>
                  <a:pt x="3004132" y="-28750"/>
                  <a:pt x="3182691" y="0"/>
                </a:cubicBezTo>
                <a:cubicBezTo>
                  <a:pt x="3183133" y="4516"/>
                  <a:pt x="3181864" y="12266"/>
                  <a:pt x="3182691" y="18288"/>
                </a:cubicBezTo>
                <a:cubicBezTo>
                  <a:pt x="2947041" y="16687"/>
                  <a:pt x="2875741" y="22937"/>
                  <a:pt x="2609807" y="18288"/>
                </a:cubicBezTo>
                <a:cubicBezTo>
                  <a:pt x="2343873" y="13639"/>
                  <a:pt x="2331203" y="31729"/>
                  <a:pt x="2068749" y="18288"/>
                </a:cubicBezTo>
                <a:cubicBezTo>
                  <a:pt x="1806295" y="4847"/>
                  <a:pt x="1713773" y="47088"/>
                  <a:pt x="1432211" y="18288"/>
                </a:cubicBezTo>
                <a:cubicBezTo>
                  <a:pt x="1150649" y="-10512"/>
                  <a:pt x="982765" y="3747"/>
                  <a:pt x="859327" y="18288"/>
                </a:cubicBezTo>
                <a:cubicBezTo>
                  <a:pt x="735889" y="32829"/>
                  <a:pt x="254183" y="35231"/>
                  <a:pt x="0" y="18288"/>
                </a:cubicBezTo>
                <a:cubicBezTo>
                  <a:pt x="-306" y="11477"/>
                  <a:pt x="485" y="4355"/>
                  <a:pt x="0" y="0"/>
                </a:cubicBezTo>
                <a:close/>
              </a:path>
              <a:path w="3182691" h="18288" stroke="0" extrusionOk="0">
                <a:moveTo>
                  <a:pt x="0" y="0"/>
                </a:moveTo>
                <a:cubicBezTo>
                  <a:pt x="247695" y="-19360"/>
                  <a:pt x="392581" y="-28596"/>
                  <a:pt x="572884" y="0"/>
                </a:cubicBezTo>
                <a:cubicBezTo>
                  <a:pt x="753187" y="28596"/>
                  <a:pt x="922042" y="4121"/>
                  <a:pt x="1113942" y="0"/>
                </a:cubicBezTo>
                <a:cubicBezTo>
                  <a:pt x="1305842" y="-4121"/>
                  <a:pt x="1501806" y="28092"/>
                  <a:pt x="1686826" y="0"/>
                </a:cubicBezTo>
                <a:cubicBezTo>
                  <a:pt x="1871846" y="-28092"/>
                  <a:pt x="2170181" y="-20672"/>
                  <a:pt x="2323364" y="0"/>
                </a:cubicBezTo>
                <a:cubicBezTo>
                  <a:pt x="2476547" y="20672"/>
                  <a:pt x="2919163" y="6097"/>
                  <a:pt x="3182691" y="0"/>
                </a:cubicBezTo>
                <a:cubicBezTo>
                  <a:pt x="3183268" y="4624"/>
                  <a:pt x="3183510" y="11191"/>
                  <a:pt x="3182691" y="18288"/>
                </a:cubicBezTo>
                <a:cubicBezTo>
                  <a:pt x="3026064" y="-10849"/>
                  <a:pt x="2775005" y="23067"/>
                  <a:pt x="2546153" y="18288"/>
                </a:cubicBezTo>
                <a:cubicBezTo>
                  <a:pt x="2317301" y="13509"/>
                  <a:pt x="2164351" y="-9884"/>
                  <a:pt x="1845961" y="18288"/>
                </a:cubicBezTo>
                <a:cubicBezTo>
                  <a:pt x="1527571" y="46460"/>
                  <a:pt x="1455006" y="5824"/>
                  <a:pt x="1304903" y="18288"/>
                </a:cubicBezTo>
                <a:cubicBezTo>
                  <a:pt x="1154800" y="30752"/>
                  <a:pt x="942107" y="-12056"/>
                  <a:pt x="604711" y="18288"/>
                </a:cubicBezTo>
                <a:cubicBezTo>
                  <a:pt x="267315" y="48632"/>
                  <a:pt x="141927" y="-8395"/>
                  <a:pt x="0" y="18288"/>
                </a:cubicBezTo>
                <a:cubicBezTo>
                  <a:pt x="-171" y="12755"/>
                  <a:pt x="-690" y="793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9A2190C-EF6E-5C1D-CBD4-4D94F977CD15}"/>
              </a:ext>
            </a:extLst>
          </p:cNvPr>
          <p:cNvSpPr>
            <a:spLocks noGrp="1"/>
          </p:cNvSpPr>
          <p:nvPr>
            <p:ph idx="1"/>
          </p:nvPr>
        </p:nvSpPr>
        <p:spPr>
          <a:xfrm>
            <a:off x="480060" y="2706624"/>
            <a:ext cx="5417820" cy="4233672"/>
          </a:xfrm>
        </p:spPr>
        <p:txBody>
          <a:bodyPr>
            <a:normAutofit fontScale="92500" lnSpcReduction="20000"/>
          </a:bodyPr>
          <a:lstStyle/>
          <a:p>
            <a:pPr>
              <a:lnSpc>
                <a:spcPct val="90000"/>
              </a:lnSpc>
            </a:pPr>
            <a:r>
              <a:rPr lang="en-US" sz="2400" dirty="0"/>
              <a:t>See Haskell et al (2024): bullying, discrimination and harassment </a:t>
            </a:r>
          </a:p>
          <a:p>
            <a:pPr>
              <a:lnSpc>
                <a:spcPct val="90000"/>
              </a:lnSpc>
            </a:pPr>
            <a:r>
              <a:rPr lang="en-US" sz="2400" dirty="0"/>
              <a:t>BDH estimated to affect 26.3% of healthcare workers” Lever et al 2019</a:t>
            </a:r>
          </a:p>
          <a:p>
            <a:pPr>
              <a:lnSpc>
                <a:spcPct val="90000"/>
              </a:lnSpc>
            </a:pPr>
            <a:r>
              <a:rPr lang="en-US" sz="2400" dirty="0"/>
              <a:t>Clearly a potential for civil liability for employing institutions, for WorkSafe </a:t>
            </a:r>
            <a:r>
              <a:rPr lang="en-US" sz="2400" dirty="0" err="1"/>
              <a:t>etc</a:t>
            </a:r>
            <a:r>
              <a:rPr lang="en-US" sz="2400" dirty="0"/>
              <a:t> and for OHS liability (note recent changes, </a:t>
            </a:r>
            <a:r>
              <a:rPr lang="en-US" sz="2400" dirty="0" err="1"/>
              <a:t>eg</a:t>
            </a:r>
            <a:r>
              <a:rPr lang="en-US" sz="2400" dirty="0"/>
              <a:t> in NSW)</a:t>
            </a:r>
          </a:p>
          <a:p>
            <a:pPr>
              <a:lnSpc>
                <a:spcPct val="90000"/>
              </a:lnSpc>
            </a:pPr>
            <a:r>
              <a:rPr lang="en-US" sz="2400" dirty="0"/>
              <a:t>Vic Auditor-General (2016): “consistent failure to hold senior staff to account for inappropriate </a:t>
            </a:r>
            <a:r>
              <a:rPr lang="en-US" sz="2400" dirty="0" err="1"/>
              <a:t>behaviours</a:t>
            </a:r>
            <a:r>
              <a:rPr lang="en-US" sz="2400" dirty="0"/>
              <a:t> and a ‘double standard’ whereby some staff are ‘untouchable’ despite their consistently inappropriate </a:t>
            </a:r>
            <a:r>
              <a:rPr lang="en-US" sz="2400" dirty="0" err="1"/>
              <a:t>behaviour</a:t>
            </a:r>
            <a:r>
              <a:rPr lang="en-US" sz="2400" dirty="0"/>
              <a:t> being common knowledge</a:t>
            </a:r>
            <a:r>
              <a:rPr lang="en-US" sz="1600" dirty="0"/>
              <a:t>”</a:t>
            </a:r>
          </a:p>
        </p:txBody>
      </p:sp>
      <p:pic>
        <p:nvPicPr>
          <p:cNvPr id="4" name="Picture 3" descr="A person and person sitting at a desk&#10;&#10;AI-generated content may be incorrect.">
            <a:extLst>
              <a:ext uri="{FF2B5EF4-FFF2-40B4-BE49-F238E27FC236}">
                <a16:creationId xmlns:a16="http://schemas.microsoft.com/office/drawing/2014/main" id="{59AFAC15-5462-20BD-AAA1-D472A00F5B34}"/>
              </a:ext>
            </a:extLst>
          </p:cNvPr>
          <p:cNvPicPr>
            <a:picLocks noChangeAspect="1"/>
          </p:cNvPicPr>
          <p:nvPr/>
        </p:nvPicPr>
        <p:blipFill>
          <a:blip r:embed="rId2"/>
          <a:stretch>
            <a:fillRect/>
          </a:stretch>
        </p:blipFill>
        <p:spPr>
          <a:xfrm>
            <a:off x="5897880" y="1042438"/>
            <a:ext cx="3010662" cy="2003458"/>
          </a:xfrm>
          <a:prstGeom prst="rect">
            <a:avLst/>
          </a:prstGeom>
        </p:spPr>
      </p:pic>
      <p:pic>
        <p:nvPicPr>
          <p:cNvPr id="5" name="Picture 4" descr="A person yelling at another person&#10;&#10;AI-generated content may be incorrect.">
            <a:extLst>
              <a:ext uri="{FF2B5EF4-FFF2-40B4-BE49-F238E27FC236}">
                <a16:creationId xmlns:a16="http://schemas.microsoft.com/office/drawing/2014/main" id="{71A2719C-5FD9-300B-5A7C-BF8088D2D773}"/>
              </a:ext>
            </a:extLst>
          </p:cNvPr>
          <p:cNvPicPr>
            <a:picLocks noChangeAspect="1"/>
          </p:cNvPicPr>
          <p:nvPr/>
        </p:nvPicPr>
        <p:blipFill>
          <a:blip r:embed="rId3"/>
          <a:stretch>
            <a:fillRect/>
          </a:stretch>
        </p:blipFill>
        <p:spPr>
          <a:xfrm>
            <a:off x="5897880" y="4582966"/>
            <a:ext cx="2996946" cy="1168725"/>
          </a:xfrm>
          <a:prstGeom prst="rect">
            <a:avLst/>
          </a:prstGeom>
        </p:spPr>
      </p:pic>
    </p:spTree>
    <p:extLst>
      <p:ext uri="{BB962C8B-B14F-4D97-AF65-F5344CB8AC3E}">
        <p14:creationId xmlns:p14="http://schemas.microsoft.com/office/powerpoint/2010/main" val="2411954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A2256-3C92-355E-9778-1D80F14B5B56}"/>
              </a:ext>
            </a:extLst>
          </p:cNvPr>
          <p:cNvSpPr>
            <a:spLocks noGrp="1"/>
          </p:cNvSpPr>
          <p:nvPr>
            <p:ph type="title"/>
          </p:nvPr>
        </p:nvSpPr>
        <p:spPr/>
        <p:txBody>
          <a:bodyPr/>
          <a:lstStyle/>
          <a:p>
            <a:endParaRPr lang="en-US" b="1" dirty="0">
              <a:solidFill>
                <a:srgbClr val="FF0000"/>
              </a:solidFill>
            </a:endParaRPr>
          </a:p>
        </p:txBody>
      </p:sp>
      <p:sp>
        <p:nvSpPr>
          <p:cNvPr id="3" name="Content Placeholder 2">
            <a:extLst>
              <a:ext uri="{FF2B5EF4-FFF2-40B4-BE49-F238E27FC236}">
                <a16:creationId xmlns:a16="http://schemas.microsoft.com/office/drawing/2014/main" id="{9E83D621-2E9E-5674-2C64-ED3E99A4D8FA}"/>
              </a:ext>
            </a:extLst>
          </p:cNvPr>
          <p:cNvSpPr>
            <a:spLocks noGrp="1"/>
          </p:cNvSpPr>
          <p:nvPr>
            <p:ph idx="1"/>
          </p:nvPr>
        </p:nvSpPr>
        <p:spPr>
          <a:xfrm>
            <a:off x="8552" y="1268760"/>
            <a:ext cx="8784976" cy="4525963"/>
          </a:xfrm>
        </p:spPr>
        <p:txBody>
          <a:bodyPr/>
          <a:lstStyle/>
          <a:p>
            <a:r>
              <a:rPr lang="en-US" dirty="0"/>
              <a:t>The vast majority of sexual assaults in any context are not reported: 69-95%</a:t>
            </a:r>
          </a:p>
          <a:p>
            <a:r>
              <a:rPr lang="en-US" dirty="0"/>
              <a:t>Anxieties are influential:</a:t>
            </a:r>
          </a:p>
          <a:p>
            <a:pPr lvl="1"/>
            <a:r>
              <a:rPr lang="en-US" dirty="0"/>
              <a:t>Fear of the investigative process</a:t>
            </a:r>
          </a:p>
          <a:p>
            <a:pPr lvl="1"/>
            <a:r>
              <a:rPr lang="en-US" dirty="0"/>
              <a:t>Fear of court and other processes</a:t>
            </a:r>
          </a:p>
          <a:p>
            <a:pPr lvl="1"/>
            <a:r>
              <a:rPr lang="en-US" dirty="0"/>
              <a:t>Fear of retribution</a:t>
            </a:r>
          </a:p>
          <a:p>
            <a:pPr lvl="1"/>
            <a:r>
              <a:rPr lang="en-US" dirty="0"/>
              <a:t>Concern about not being believed</a:t>
            </a:r>
          </a:p>
          <a:p>
            <a:pPr lvl="1"/>
            <a:r>
              <a:rPr lang="en-US" dirty="0"/>
              <a:t>Worry about being blamed or </a:t>
            </a:r>
            <a:r>
              <a:rPr lang="en-US" dirty="0" err="1"/>
              <a:t>stigmatised</a:t>
            </a:r>
            <a:endParaRPr lang="en-US" dirty="0"/>
          </a:p>
          <a:p>
            <a:pPr lvl="1"/>
            <a:r>
              <a:rPr lang="en-US" dirty="0"/>
              <a:t>Self-blame, shock and denial</a:t>
            </a:r>
          </a:p>
          <a:p>
            <a:pPr lvl="1"/>
            <a:r>
              <a:rPr lang="en-US" dirty="0"/>
              <a:t>Cultural considerations, including workplace cultures</a:t>
            </a:r>
          </a:p>
        </p:txBody>
      </p:sp>
      <p:pic>
        <p:nvPicPr>
          <p:cNvPr id="4" name="Picture 3">
            <a:extLst>
              <a:ext uri="{FF2B5EF4-FFF2-40B4-BE49-F238E27FC236}">
                <a16:creationId xmlns:a16="http://schemas.microsoft.com/office/drawing/2014/main" id="{5B8B130F-3574-F26A-023C-6C9586C77C2C}"/>
              </a:ext>
            </a:extLst>
          </p:cNvPr>
          <p:cNvPicPr>
            <a:picLocks noChangeAspect="1"/>
          </p:cNvPicPr>
          <p:nvPr/>
        </p:nvPicPr>
        <p:blipFill>
          <a:blip r:embed="rId2"/>
          <a:stretch>
            <a:fillRect/>
          </a:stretch>
        </p:blipFill>
        <p:spPr>
          <a:xfrm>
            <a:off x="6915120" y="2894980"/>
            <a:ext cx="1878408" cy="2190204"/>
          </a:xfrm>
          <a:prstGeom prst="rect">
            <a:avLst/>
          </a:prstGeom>
        </p:spPr>
      </p:pic>
      <p:pic>
        <p:nvPicPr>
          <p:cNvPr id="5" name="Picture 4">
            <a:extLst>
              <a:ext uri="{FF2B5EF4-FFF2-40B4-BE49-F238E27FC236}">
                <a16:creationId xmlns:a16="http://schemas.microsoft.com/office/drawing/2014/main" id="{FA7B8C41-E321-8269-6B77-1B4C6C4543D7}"/>
              </a:ext>
            </a:extLst>
          </p:cNvPr>
          <p:cNvPicPr>
            <a:picLocks noChangeAspect="1"/>
          </p:cNvPicPr>
          <p:nvPr/>
        </p:nvPicPr>
        <p:blipFill>
          <a:blip r:embed="rId3"/>
          <a:stretch>
            <a:fillRect/>
          </a:stretch>
        </p:blipFill>
        <p:spPr>
          <a:xfrm>
            <a:off x="2267744" y="238299"/>
            <a:ext cx="4464496" cy="1066800"/>
          </a:xfrm>
          <a:prstGeom prst="rect">
            <a:avLst/>
          </a:prstGeom>
        </p:spPr>
      </p:pic>
    </p:spTree>
    <p:extLst>
      <p:ext uri="{BB962C8B-B14F-4D97-AF65-F5344CB8AC3E}">
        <p14:creationId xmlns:p14="http://schemas.microsoft.com/office/powerpoint/2010/main" val="3640780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98E06-307A-9596-61C8-1797525C568A}"/>
              </a:ext>
            </a:extLst>
          </p:cNvPr>
          <p:cNvSpPr>
            <a:spLocks noGrp="1"/>
          </p:cNvSpPr>
          <p:nvPr>
            <p:ph type="title"/>
          </p:nvPr>
        </p:nvSpPr>
        <p:spPr/>
        <p:txBody>
          <a:bodyPr/>
          <a:lstStyle/>
          <a:p>
            <a:r>
              <a:rPr lang="en-US" b="1" dirty="0">
                <a:solidFill>
                  <a:srgbClr val="FF0000"/>
                </a:solidFill>
              </a:rPr>
              <a:t>Other Reasons for Non-Reporting</a:t>
            </a:r>
          </a:p>
        </p:txBody>
      </p:sp>
      <p:sp>
        <p:nvSpPr>
          <p:cNvPr id="3" name="Content Placeholder 2">
            <a:extLst>
              <a:ext uri="{FF2B5EF4-FFF2-40B4-BE49-F238E27FC236}">
                <a16:creationId xmlns:a16="http://schemas.microsoft.com/office/drawing/2014/main" id="{A523EA61-4688-8480-8295-2552B32C797D}"/>
              </a:ext>
            </a:extLst>
          </p:cNvPr>
          <p:cNvSpPr>
            <a:spLocks noGrp="1"/>
          </p:cNvSpPr>
          <p:nvPr>
            <p:ph idx="1"/>
          </p:nvPr>
        </p:nvSpPr>
        <p:spPr>
          <a:xfrm>
            <a:off x="318356" y="1417638"/>
            <a:ext cx="8507288" cy="4525963"/>
          </a:xfrm>
        </p:spPr>
        <p:txBody>
          <a:bodyPr/>
          <a:lstStyle/>
          <a:p>
            <a:r>
              <a:rPr lang="en-US" sz="2800" dirty="0"/>
              <a:t>Lack of confidence in the investigative and decision-making process: a sense of futility</a:t>
            </a:r>
          </a:p>
          <a:p>
            <a:r>
              <a:rPr lang="en-US" sz="2800" dirty="0"/>
              <a:t>Concerns about fragile employment status</a:t>
            </a:r>
          </a:p>
          <a:p>
            <a:r>
              <a:rPr lang="en-US" sz="2800" dirty="0"/>
              <a:t>Awareness of employment and other dangers when perpetrator is </a:t>
            </a:r>
            <a:r>
              <a:rPr lang="en-US" sz="2800" dirty="0" err="1"/>
              <a:t>organisationally</a:t>
            </a:r>
            <a:r>
              <a:rPr lang="en-US" sz="2800" dirty="0"/>
              <a:t> powerful or senior</a:t>
            </a:r>
          </a:p>
          <a:p>
            <a:r>
              <a:rPr lang="en-US" sz="2800" dirty="0"/>
              <a:t>Expectation of little support, in spite of institutional rhetoric</a:t>
            </a:r>
          </a:p>
          <a:p>
            <a:r>
              <a:rPr lang="en-US" sz="2800" dirty="0"/>
              <a:t>Detrimental health and social effects</a:t>
            </a:r>
          </a:p>
          <a:p>
            <a:r>
              <a:rPr lang="en-US" sz="2800" dirty="0"/>
              <a:t>The phenomenon is ubiquitous, disproportionately affecting women</a:t>
            </a:r>
          </a:p>
        </p:txBody>
      </p:sp>
    </p:spTree>
    <p:extLst>
      <p:ext uri="{BB962C8B-B14F-4D97-AF65-F5344CB8AC3E}">
        <p14:creationId xmlns:p14="http://schemas.microsoft.com/office/powerpoint/2010/main" val="2800034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5F9B0-2B12-074E-24C7-E12C6BFF3313}"/>
              </a:ext>
            </a:extLst>
          </p:cNvPr>
          <p:cNvSpPr>
            <a:spLocks noGrp="1"/>
          </p:cNvSpPr>
          <p:nvPr>
            <p:ph type="title"/>
          </p:nvPr>
        </p:nvSpPr>
        <p:spPr>
          <a:xfrm>
            <a:off x="0" y="274638"/>
            <a:ext cx="8686800" cy="1143000"/>
          </a:xfrm>
        </p:spPr>
        <p:txBody>
          <a:bodyPr/>
          <a:lstStyle/>
          <a:p>
            <a:r>
              <a:rPr lang="en-US" sz="3600" b="1" dirty="0">
                <a:solidFill>
                  <a:srgbClr val="FF0000"/>
                </a:solidFill>
              </a:rPr>
              <a:t>The Phenomena of Sexual Harassment and Assault in the Workplace</a:t>
            </a:r>
          </a:p>
        </p:txBody>
      </p:sp>
      <p:sp>
        <p:nvSpPr>
          <p:cNvPr id="3" name="Content Placeholder 2">
            <a:extLst>
              <a:ext uri="{FF2B5EF4-FFF2-40B4-BE49-F238E27FC236}">
                <a16:creationId xmlns:a16="http://schemas.microsoft.com/office/drawing/2014/main" id="{3BC0C4D5-263A-3923-970A-7D83420015AA}"/>
              </a:ext>
            </a:extLst>
          </p:cNvPr>
          <p:cNvSpPr>
            <a:spLocks noGrp="1"/>
          </p:cNvSpPr>
          <p:nvPr>
            <p:ph idx="1"/>
          </p:nvPr>
        </p:nvSpPr>
        <p:spPr/>
        <p:txBody>
          <a:bodyPr/>
          <a:lstStyle/>
          <a:p>
            <a:r>
              <a:rPr lang="en-US" dirty="0"/>
              <a:t>BBC 2017 studies: 53% of women suffered work harassment, c10% of those harassed had been assaulted, 9% has been sexually harassed in the previous work year, 63% did not report</a:t>
            </a:r>
          </a:p>
          <a:p>
            <a:r>
              <a:rPr lang="en-US" dirty="0"/>
              <a:t>Are hospitals likely to be different?</a:t>
            </a:r>
          </a:p>
        </p:txBody>
      </p:sp>
    </p:spTree>
    <p:extLst>
      <p:ext uri="{BB962C8B-B14F-4D97-AF65-F5344CB8AC3E}">
        <p14:creationId xmlns:p14="http://schemas.microsoft.com/office/powerpoint/2010/main" val="3495076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2BDCC-588F-0974-9EC7-B385B8753C9F}"/>
              </a:ext>
            </a:extLst>
          </p:cNvPr>
          <p:cNvSpPr>
            <a:spLocks noGrp="1"/>
          </p:cNvSpPr>
          <p:nvPr>
            <p:ph type="title"/>
          </p:nvPr>
        </p:nvSpPr>
        <p:spPr/>
        <p:txBody>
          <a:bodyPr/>
          <a:lstStyle/>
          <a:p>
            <a:r>
              <a:rPr lang="en-US" b="1" dirty="0">
                <a:solidFill>
                  <a:srgbClr val="FF0000"/>
                </a:solidFill>
              </a:rPr>
              <a:t>Dr Xenos Litigation</a:t>
            </a:r>
          </a:p>
        </p:txBody>
      </p:sp>
      <p:sp>
        <p:nvSpPr>
          <p:cNvPr id="3" name="Content Placeholder 2">
            <a:extLst>
              <a:ext uri="{FF2B5EF4-FFF2-40B4-BE49-F238E27FC236}">
                <a16:creationId xmlns:a16="http://schemas.microsoft.com/office/drawing/2014/main" id="{5C8B069D-7291-72E3-9307-1D20E384EB0F}"/>
              </a:ext>
            </a:extLst>
          </p:cNvPr>
          <p:cNvSpPr>
            <a:spLocks noGrp="1"/>
          </p:cNvSpPr>
          <p:nvPr>
            <p:ph idx="1"/>
          </p:nvPr>
        </p:nvSpPr>
        <p:spPr/>
        <p:txBody>
          <a:bodyPr/>
          <a:lstStyle/>
          <a:p>
            <a:r>
              <a:rPr lang="en-US" dirty="0"/>
              <a:t>Dr Caroline Tan in 3</a:t>
            </a:r>
            <a:r>
              <a:rPr lang="en-US" baseline="30000" dirty="0"/>
              <a:t>rd</a:t>
            </a:r>
            <a:r>
              <a:rPr lang="en-US" dirty="0"/>
              <a:t> year of training at Monash Medical Centre in 2004</a:t>
            </a:r>
          </a:p>
          <a:p>
            <a:r>
              <a:rPr lang="en-US" dirty="0"/>
              <a:t>Dr Chris Xenos was a senior neurosurgeon</a:t>
            </a:r>
          </a:p>
          <a:p>
            <a:r>
              <a:rPr lang="en-US" dirty="0"/>
              <a:t>There was a supportive mentoring relationship</a:t>
            </a:r>
          </a:p>
          <a:p>
            <a:r>
              <a:rPr lang="en-US" dirty="0"/>
              <a:t>Then Dr X invited Dr T for extra tuition and discussion about neurosurgery topics</a:t>
            </a:r>
          </a:p>
          <a:p>
            <a:endParaRPr lang="en-US" dirty="0"/>
          </a:p>
        </p:txBody>
      </p:sp>
    </p:spTree>
    <p:extLst>
      <p:ext uri="{BB962C8B-B14F-4D97-AF65-F5344CB8AC3E}">
        <p14:creationId xmlns:p14="http://schemas.microsoft.com/office/powerpoint/2010/main" val="1420460271"/>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19829</TotalTime>
  <Words>2247</Words>
  <Application>Microsoft Office PowerPoint</Application>
  <PresentationFormat>On-screen Show (4:3)</PresentationFormat>
  <Paragraphs>134</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Helvetica</vt:lpstr>
      <vt:lpstr>Default Design</vt:lpstr>
      <vt:lpstr>Predation of Doctors by Doctors: Harassment and Sexual Assault in the Workplace </vt:lpstr>
      <vt:lpstr>Acknowledgment of Country</vt:lpstr>
      <vt:lpstr>The Conventional Regulatory and Legal Focus </vt:lpstr>
      <vt:lpstr>Opportunistic Predation in the Workplace</vt:lpstr>
      <vt:lpstr>Incidence of Sexual Improprieties</vt:lpstr>
      <vt:lpstr>PowerPoint Presentation</vt:lpstr>
      <vt:lpstr>Other Reasons for Non-Reporting</vt:lpstr>
      <vt:lpstr>The Phenomena of Sexual Harassment and Assault in the Workplace</vt:lpstr>
      <vt:lpstr>Dr Xenos Litigation</vt:lpstr>
      <vt:lpstr>Conduct of Dr Xenos</vt:lpstr>
      <vt:lpstr>Tan v Xenos (No 3) [2008] VCAT 584 </vt:lpstr>
      <vt:lpstr>Tan v Xenos (No 3) [2008] VCAT 584, Judge Harbison</vt:lpstr>
      <vt:lpstr>Tan v Xenos (No 3) [2008] VCAT 584, Judge Harbison</vt:lpstr>
      <vt:lpstr>Tan v Xenos (No 3) [2008] VCAT 584, Judge Harbison</vt:lpstr>
      <vt:lpstr>The Andrew Kaye Litigation</vt:lpstr>
      <vt:lpstr>Medical Board of Australia v Kaye [2025] VCAT 408 </vt:lpstr>
      <vt:lpstr>Professor Kaye in Israel</vt:lpstr>
      <vt:lpstr>Medical Board of Australia v Kaye [2025] VCAT 408</vt:lpstr>
      <vt:lpstr>Medical Board of Australia v Kaye [2025] VCAT 408</vt:lpstr>
      <vt:lpstr>The Kearsley Litigation</vt:lpstr>
      <vt:lpstr>R v Kearsely, unreported, District Court of NSW, 26 August 2016, Hock DCJ </vt:lpstr>
      <vt:lpstr>R v Kearsely, unreported, District Court of NSW, 26 August 2016, Hock DCJ </vt:lpstr>
      <vt:lpstr>R v Kearsely, unreported, District Court of NSW, 26 August 2016, Hock DCJ</vt:lpstr>
      <vt:lpstr>Kearsley v The Queen [2017] NSWCCA 28: The Appeal </vt:lpstr>
      <vt:lpstr>Kearsley v The Queen [2017] NSWCCA 28</vt:lpstr>
      <vt:lpstr>Further Charges for Dr Kearsley</vt:lpstr>
      <vt:lpstr>Medical Board of Australia v Handsjuk [2019] VCAT 959 </vt:lpstr>
      <vt:lpstr>Observations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 Perspectives  on ADHD   </dc:title>
  <dc:creator>Ian Freckelton</dc:creator>
  <cp:lastModifiedBy>Paul Mills</cp:lastModifiedBy>
  <cp:revision>44</cp:revision>
  <dcterms:created xsi:type="dcterms:W3CDTF">2020-11-27T21:55:56Z</dcterms:created>
  <dcterms:modified xsi:type="dcterms:W3CDTF">2025-10-28T22:24:52Z</dcterms:modified>
</cp:coreProperties>
</file>